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0" r:id="rId13"/>
    <p:sldId id="269" r:id="rId14"/>
    <p:sldId id="268" r:id="rId15"/>
    <p:sldId id="27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35" autoAdjust="0"/>
    <p:restoredTop sz="94660"/>
  </p:normalViewPr>
  <p:slideViewPr>
    <p:cSldViewPr showGuides="1">
      <p:cViewPr varScale="1">
        <p:scale>
          <a:sx n="61" d="100"/>
          <a:sy n="61" d="100"/>
        </p:scale>
        <p:origin x="-78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66B195B8-9DE6-497A-B8EA-E0BE7248E927}" type="datetimeFigureOut">
              <a:rPr lang="en-US" smtClean="0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2D0FF9A-55FD-4B5C-9210-50C36C27DAD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5A3C32-337A-44D3-94E5-8B5C2FD0C1AD}" type="datetimeFigureOut">
              <a:rPr lang="en-US" smtClean="0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1FFD2-8879-42C9-A2DB-BC0792B752B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5B8EF7-82A9-4DA8-91F4-731B5C28F238}" type="datetimeFigureOut">
              <a:rPr lang="en-US" smtClean="0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1067CA-83C8-4C90-803C-9C0703C150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fld id="{4296175E-C3C2-44E9-B097-02170FC45323}" type="datetimeFigureOut">
              <a:rPr lang="en-US" smtClean="0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6D8A7A-2646-4F0E-83A6-23A91BED8C5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fld id="{E854760F-D4BB-45B1-8434-72B707FFE77D}" type="datetimeFigureOut">
              <a:rPr lang="en-US" smtClean="0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>
              <a:defRPr/>
            </a:pPr>
            <a:fld id="{A97C892E-BD9A-40A7-8787-675B9F403E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B0B2DAD4-303E-4380-B984-97AB8FD0DA1A}" type="datetimeFigureOut">
              <a:rPr lang="en-US" smtClean="0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CB677124-7361-4B66-9552-3EF0ABD6097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fld id="{B6EFD99A-B111-48B4-AD44-C0114BFF3A67}" type="datetimeFigureOut">
              <a:rPr lang="en-US" smtClean="0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A433CA1-470E-4313-8B5B-645FBCDDC9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86187B-25A4-45C2-8FFC-F16ED3E3ACD6}" type="datetimeFigureOut">
              <a:rPr lang="en-US" smtClean="0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53D4D8-2954-412A-BDC1-8610AD2DF7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02FA6072-74A7-4DE7-B6D6-89EB43C64E83}" type="datetimeFigureOut">
              <a:rPr lang="en-US" smtClean="0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4AF176F2-3A47-4037-901F-7C42860A51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13288EF5-9B3E-4553-B60F-401BFEB80796}" type="datetimeFigureOut">
              <a:rPr lang="en-US" smtClean="0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3935E136-B134-4E74-A69A-A9411D43CE9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C5C6ACC5-5445-4D94-A4C4-E230EC117725}" type="datetimeFigureOut">
              <a:rPr lang="en-US" smtClean="0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7A019708-350A-44D0-A553-5D57E3E96F2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76FD22A-93B6-4DF6-A0C8-D9FFD192A2AB}" type="datetimeFigureOut">
              <a:rPr lang="en-US" smtClean="0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5293609-F4F4-490C-B83E-D8A9A84BB6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1958975"/>
            <a:ext cx="8062912" cy="14700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Pre and Post – Test Counselling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220" name="Picture 3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0" y="228600"/>
            <a:ext cx="94456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Contd.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smtClean="0"/>
              <a:t>Explore understanding, clarify misconceptions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Assess emotional impact, give adequate time/follow-up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 </a:t>
            </a:r>
          </a:p>
          <a:p>
            <a:pPr eaLnBrk="1" hangingPunct="1"/>
            <a:r>
              <a:rPr lang="en-US" smtClean="0"/>
              <a:t>Assess commitment and understanding of risk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 </a:t>
            </a:r>
          </a:p>
          <a:p>
            <a:pPr eaLnBrk="1" hangingPunct="1"/>
            <a:r>
              <a:rPr lang="en-US" smtClean="0"/>
              <a:t>Re-explore who to inform and how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Contd.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Plan medical health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Arouse hope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 </a:t>
            </a:r>
          </a:p>
          <a:p>
            <a:pPr eaLnBrk="1" hangingPunct="1"/>
            <a:r>
              <a:rPr lang="en-US" smtClean="0"/>
              <a:t>Plan for future course of action – resources available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 </a:t>
            </a:r>
          </a:p>
          <a:p>
            <a:pPr eaLnBrk="1" hangingPunct="1"/>
            <a:r>
              <a:rPr lang="en-US" smtClean="0"/>
              <a:t>Provide reading material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Provider Initiated Testing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 order to improve HIV related diagnosis, treatment and care and to expand the availability and uptake of HIV testing and counselling in clinical settings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Key Point for Provider Initiated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385175" cy="4572000"/>
          </a:xfrm>
        </p:spPr>
        <p:txBody>
          <a:bodyPr>
            <a:normAutofit fontScale="850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Establish trust with the patient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Ensure privacy and confidentiality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Provide key information on HIV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Provide information on HIV testing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Explain procedures to safeguard confidentiality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Confirm willingness to be referred to ICTC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Contd.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If patient requires additional information, discuss advantages and importance of knowing the HIV status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If the patient is unsure about or uncomfortable with having an HIV test or declines the test, treat existing condition and ask for a follow-up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905000" y="2133600"/>
            <a:ext cx="4191000" cy="1295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THANK YOU!</a:t>
            </a:r>
          </a:p>
        </p:txBody>
      </p:sp>
      <p:pic>
        <p:nvPicPr>
          <p:cNvPr id="23555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5052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Why should an STI </a:t>
            </a:r>
            <a:r>
              <a:rPr lang="en-US" b="1" dirty="0" err="1" smtClean="0"/>
              <a:t>counsellor</a:t>
            </a:r>
            <a:r>
              <a:rPr lang="en-US" b="1" dirty="0" smtClean="0"/>
              <a:t> know about HIV </a:t>
            </a:r>
            <a:r>
              <a:rPr lang="en-US" b="1" dirty="0" err="1" smtClean="0"/>
              <a:t>Counselling</a:t>
            </a:r>
            <a:r>
              <a:rPr lang="en-US" b="1" dirty="0" smtClean="0"/>
              <a:t>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76400"/>
            <a:ext cx="8153400" cy="4724400"/>
          </a:xfrm>
        </p:spPr>
        <p:txBody>
          <a:bodyPr>
            <a:no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000" dirty="0" smtClean="0"/>
              <a:t>HIV and STI have similar issues relating to stigma and discrimination from healthcare providers, family members and the community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2000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000" dirty="0" smtClean="0"/>
              <a:t>Unlike other STI, a person with HIV is often at risk of losing his or her job due to employment discrimination and may not be allowed to live a healthy and productive life due to her/his status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2000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000" dirty="0" smtClean="0"/>
              <a:t>Hence voluntary </a:t>
            </a:r>
            <a:r>
              <a:rPr lang="en-US" sz="2000" dirty="0" err="1" smtClean="0"/>
              <a:t>counselling</a:t>
            </a:r>
            <a:r>
              <a:rPr lang="en-US" sz="2000" dirty="0" smtClean="0"/>
              <a:t> and testing, ongoing </a:t>
            </a:r>
            <a:r>
              <a:rPr lang="en-US" sz="2000" dirty="0" err="1" smtClean="0"/>
              <a:t>counselling</a:t>
            </a:r>
            <a:r>
              <a:rPr lang="en-US" sz="2000" dirty="0" smtClean="0"/>
              <a:t> and psychosocial support are recommended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dirty="0" smtClean="0"/>
              <a:t> 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000" dirty="0" smtClean="0"/>
              <a:t>    Counsellors must be equipped with information to make the necessary  referrals and guide and assist the clients as required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What does an ICTC Offer?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Preventive counselling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Pre- Test counselling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 </a:t>
            </a:r>
          </a:p>
          <a:p>
            <a:pPr eaLnBrk="1" hangingPunct="1"/>
            <a:r>
              <a:rPr lang="en-US" smtClean="0"/>
              <a:t>Post- Test counselling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 </a:t>
            </a:r>
          </a:p>
          <a:p>
            <a:pPr eaLnBrk="1" hangingPunct="1"/>
            <a:r>
              <a:rPr lang="en-US" smtClean="0"/>
              <a:t>Follow-up counselling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Preventive Counselling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Explain about risk associated with high risk behavior – unsafe sex practices or untested blood products received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Explore HIV/AIDS knowledge – explain HIV/AIDS, clarify misconception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 </a:t>
            </a:r>
          </a:p>
          <a:p>
            <a:pPr eaLnBrk="1" hangingPunct="1"/>
            <a:r>
              <a:rPr lang="en-US" dirty="0" smtClean="0"/>
              <a:t>Preventive education – on safe sex, proper use of condoms, clean needle and syringe use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Pre-Test Counselling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Explain about risk associated with high risk behavior – unsafe sex practices or untested blood products received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Explore HIV/AIDS knowledge – explain HIV/AIDS, clarify misconception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 </a:t>
            </a:r>
          </a:p>
          <a:p>
            <a:pPr eaLnBrk="1" hangingPunct="1"/>
            <a:r>
              <a:rPr lang="en-US" dirty="0" smtClean="0"/>
              <a:t>Explore reasons for testing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Contd.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Explain the test and meaning of results (negative as well as positive), meaning of window period, need to repeat test after 3- 6 months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Explore test implication in relation to client’s life situation (marriage, pregnancy, etc.)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Post Test Counselling - Test Negative</a:t>
            </a:r>
            <a:endParaRPr lang="en-US" b="1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Explain risks associated with high risk behavior - Unsafe sex practices or untested blood products received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Explain negative result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  </a:t>
            </a:r>
          </a:p>
          <a:p>
            <a:pPr eaLnBrk="1" hangingPunct="1"/>
            <a:r>
              <a:rPr lang="en-US" dirty="0" smtClean="0"/>
              <a:t>Evaluate need for re-test (She/he may be in window period – give next appointment)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Contd. 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Clarify doubts/ misconceptions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Repeat preventive education - safer sex, proper use of condoms, clean needle use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 </a:t>
            </a:r>
          </a:p>
          <a:p>
            <a:pPr eaLnBrk="1" hangingPunct="1"/>
            <a:r>
              <a:rPr lang="en-US" dirty="0" smtClean="0"/>
              <a:t>Check back to confirm understanding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1534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smtClean="0"/>
              <a:t>Post Test Counselling - Test Positive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Renew relationship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Follow patients lead when to disclose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 </a:t>
            </a:r>
          </a:p>
          <a:p>
            <a:pPr eaLnBrk="1" hangingPunct="1"/>
            <a:r>
              <a:rPr lang="en-US" smtClean="0"/>
              <a:t>State result clearly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 </a:t>
            </a:r>
          </a:p>
          <a:p>
            <a:pPr eaLnBrk="1" hangingPunct="1"/>
            <a:r>
              <a:rPr lang="en-US" smtClean="0"/>
              <a:t>Wait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 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33</TotalTime>
  <Words>392</Words>
  <Application>Microsoft Office PowerPoint</Application>
  <PresentationFormat>On-screen Show (4:3)</PresentationFormat>
  <Paragraphs>89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Verve</vt:lpstr>
      <vt:lpstr>Pre and Post – Test Counselling</vt:lpstr>
      <vt:lpstr>Why should an STI counsellor know about HIV Counselling? </vt:lpstr>
      <vt:lpstr>What does an ICTC Offer?</vt:lpstr>
      <vt:lpstr>Preventive Counselling</vt:lpstr>
      <vt:lpstr>Pre-Test Counselling</vt:lpstr>
      <vt:lpstr>Contd.</vt:lpstr>
      <vt:lpstr>Post Test Counselling - Test Negative</vt:lpstr>
      <vt:lpstr>Contd. </vt:lpstr>
      <vt:lpstr>Post Test Counselling - Test Positive</vt:lpstr>
      <vt:lpstr>Contd.</vt:lpstr>
      <vt:lpstr>Contd.</vt:lpstr>
      <vt:lpstr>Provider Initiated Testing </vt:lpstr>
      <vt:lpstr>Key Point for Provider Initiated Testing</vt:lpstr>
      <vt:lpstr>Contd. 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does an Ictc offer?</dc:title>
  <dc:creator>The Communication Hu</dc:creator>
  <cp:lastModifiedBy>TAPTI</cp:lastModifiedBy>
  <cp:revision>17</cp:revision>
  <dcterms:created xsi:type="dcterms:W3CDTF">2006-08-16T00:00:00Z</dcterms:created>
  <dcterms:modified xsi:type="dcterms:W3CDTF">2010-01-13T05:34:42Z</dcterms:modified>
</cp:coreProperties>
</file>