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30"/>
  </p:notesMasterIdLst>
  <p:sldIdLst>
    <p:sldId id="274" r:id="rId2"/>
    <p:sldId id="275" r:id="rId3"/>
    <p:sldId id="258" r:id="rId4"/>
    <p:sldId id="259" r:id="rId5"/>
    <p:sldId id="278" r:id="rId6"/>
    <p:sldId id="265" r:id="rId7"/>
    <p:sldId id="267" r:id="rId8"/>
    <p:sldId id="262" r:id="rId9"/>
    <p:sldId id="291" r:id="rId10"/>
    <p:sldId id="283" r:id="rId11"/>
    <p:sldId id="279" r:id="rId12"/>
    <p:sldId id="280" r:id="rId13"/>
    <p:sldId id="257" r:id="rId14"/>
    <p:sldId id="263" r:id="rId15"/>
    <p:sldId id="284" r:id="rId16"/>
    <p:sldId id="277" r:id="rId17"/>
    <p:sldId id="268" r:id="rId18"/>
    <p:sldId id="281" r:id="rId19"/>
    <p:sldId id="270" r:id="rId20"/>
    <p:sldId id="271" r:id="rId21"/>
    <p:sldId id="276" r:id="rId22"/>
    <p:sldId id="290" r:id="rId23"/>
    <p:sldId id="289" r:id="rId24"/>
    <p:sldId id="288" r:id="rId25"/>
    <p:sldId id="287" r:id="rId26"/>
    <p:sldId id="286" r:id="rId27"/>
    <p:sldId id="285" r:id="rId28"/>
    <p:sldId id="292" r:id="rId2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lgerian" pitchFamily="82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lgerian" pitchFamily="82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lgerian" pitchFamily="82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lgerian" pitchFamily="82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lgerian" pitchFamily="82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lgerian" pitchFamily="82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lgerian" pitchFamily="82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lgerian" pitchFamily="82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lgerian" pitchFamily="82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42" d="100"/>
          <a:sy n="42" d="100"/>
        </p:scale>
        <p:origin x="-120" y="-5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CFBABAF-DAC1-4EEF-A191-05FD378A231A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930EE5CB-BB75-4E01-9C7E-7C16156D9243}">
      <dgm:prSet phldrT="[Text]" custT="1"/>
      <dgm:spPr/>
      <dgm:t>
        <a:bodyPr/>
        <a:lstStyle/>
        <a:p>
          <a:r>
            <a:rPr lang="en-US" sz="1600" dirty="0" smtClean="0"/>
            <a:t>Window Period </a:t>
          </a:r>
        </a:p>
      </dgm:t>
    </dgm:pt>
    <dgm:pt modelId="{20912CD5-E7C3-40EC-833A-D8B8E9C83399}" type="parTrans" cxnId="{5DEA7F1D-6B6A-4597-85F6-B3B68AB3C456}">
      <dgm:prSet/>
      <dgm:spPr/>
      <dgm:t>
        <a:bodyPr/>
        <a:lstStyle/>
        <a:p>
          <a:endParaRPr lang="en-US"/>
        </a:p>
      </dgm:t>
    </dgm:pt>
    <dgm:pt modelId="{26D91B3B-EC51-48E7-985B-8B7BF006B782}" type="sibTrans" cxnId="{5DEA7F1D-6B6A-4597-85F6-B3B68AB3C456}">
      <dgm:prSet/>
      <dgm:spPr/>
      <dgm:t>
        <a:bodyPr/>
        <a:lstStyle/>
        <a:p>
          <a:endParaRPr lang="en-US"/>
        </a:p>
      </dgm:t>
    </dgm:pt>
    <dgm:pt modelId="{21F3B0B0-99DC-4E08-9FBE-94483424EF91}">
      <dgm:prSet phldrT="[Text]" custT="1"/>
      <dgm:spPr/>
      <dgm:t>
        <a:bodyPr/>
        <a:lstStyle/>
        <a:p>
          <a:r>
            <a:rPr lang="en-US" sz="1600" dirty="0" err="1" smtClean="0"/>
            <a:t>HIV+ve</a:t>
          </a:r>
          <a:r>
            <a:rPr lang="en-US" sz="1600" dirty="0" smtClean="0"/>
            <a:t> Asymptomatic Period</a:t>
          </a:r>
        </a:p>
      </dgm:t>
    </dgm:pt>
    <dgm:pt modelId="{05AFC541-A66C-4D70-8A65-FBECEC675EB7}" type="parTrans" cxnId="{E1114B62-67FE-4F3F-9C28-D163753D4B5B}">
      <dgm:prSet/>
      <dgm:spPr/>
      <dgm:t>
        <a:bodyPr/>
        <a:lstStyle/>
        <a:p>
          <a:endParaRPr lang="en-US"/>
        </a:p>
      </dgm:t>
    </dgm:pt>
    <dgm:pt modelId="{FDED9EF6-A7E5-4C05-8740-585C78423AD3}" type="sibTrans" cxnId="{E1114B62-67FE-4F3F-9C28-D163753D4B5B}">
      <dgm:prSet/>
      <dgm:spPr/>
      <dgm:t>
        <a:bodyPr/>
        <a:lstStyle/>
        <a:p>
          <a:endParaRPr lang="en-US"/>
        </a:p>
      </dgm:t>
    </dgm:pt>
    <dgm:pt modelId="{387C5C6A-2559-4E2C-9684-121A4089FAAD}">
      <dgm:prSet phldrT="[Text]" custT="1"/>
      <dgm:spPr/>
      <dgm:t>
        <a:bodyPr/>
        <a:lstStyle/>
        <a:p>
          <a:r>
            <a:rPr lang="en-US" sz="1600" dirty="0" err="1" smtClean="0"/>
            <a:t>HIV+ve</a:t>
          </a:r>
          <a:r>
            <a:rPr lang="en-US" sz="1600" dirty="0" smtClean="0"/>
            <a:t> Symptomatic Period </a:t>
          </a:r>
        </a:p>
      </dgm:t>
    </dgm:pt>
    <dgm:pt modelId="{984C0C60-9522-48CF-A29B-7CA19251F412}" type="parTrans" cxnId="{1F10F670-01E6-48F9-9A4E-315E39262319}">
      <dgm:prSet/>
      <dgm:spPr/>
      <dgm:t>
        <a:bodyPr/>
        <a:lstStyle/>
        <a:p>
          <a:endParaRPr lang="en-US"/>
        </a:p>
      </dgm:t>
    </dgm:pt>
    <dgm:pt modelId="{8F8D3868-6BF9-4F26-BA9C-BE3BBFE6B008}" type="sibTrans" cxnId="{1F10F670-01E6-48F9-9A4E-315E39262319}">
      <dgm:prSet/>
      <dgm:spPr/>
      <dgm:t>
        <a:bodyPr/>
        <a:lstStyle/>
        <a:p>
          <a:endParaRPr lang="en-US"/>
        </a:p>
      </dgm:t>
    </dgm:pt>
    <dgm:pt modelId="{286AF4B6-DB7F-49EC-805B-C05F2D98C0E3}">
      <dgm:prSet phldrT="[Text]" custT="1"/>
      <dgm:spPr/>
      <dgm:t>
        <a:bodyPr/>
        <a:lstStyle/>
        <a:p>
          <a:r>
            <a:rPr lang="en-US" sz="1600" dirty="0" smtClean="0"/>
            <a:t>AIDS </a:t>
          </a:r>
        </a:p>
      </dgm:t>
    </dgm:pt>
    <dgm:pt modelId="{AC8D1D07-7128-4675-8EDE-96595E4B3864}" type="parTrans" cxnId="{80C3CBB1-32AC-4712-A126-6BC339964BA9}">
      <dgm:prSet/>
      <dgm:spPr/>
      <dgm:t>
        <a:bodyPr/>
        <a:lstStyle/>
        <a:p>
          <a:endParaRPr lang="en-US"/>
        </a:p>
      </dgm:t>
    </dgm:pt>
    <dgm:pt modelId="{B0E2CE2E-6600-472D-BED4-D1368B472734}" type="sibTrans" cxnId="{80C3CBB1-32AC-4712-A126-6BC339964BA9}">
      <dgm:prSet/>
      <dgm:spPr/>
      <dgm:t>
        <a:bodyPr/>
        <a:lstStyle/>
        <a:p>
          <a:endParaRPr lang="en-US"/>
        </a:p>
      </dgm:t>
    </dgm:pt>
    <dgm:pt modelId="{5BD4664F-BF95-483D-9FC8-BB3C02C9E393}">
      <dgm:prSet phldrT="[Text]" custT="1"/>
      <dgm:spPr/>
      <dgm:t>
        <a:bodyPr/>
        <a:lstStyle/>
        <a:p>
          <a:r>
            <a:rPr lang="en-US" sz="1600" dirty="0" smtClean="0"/>
            <a:t>Infection </a:t>
          </a:r>
          <a:endParaRPr lang="en-US" sz="1600" dirty="0"/>
        </a:p>
      </dgm:t>
    </dgm:pt>
    <dgm:pt modelId="{6DE5DD44-103E-4444-8267-2AA7B80A696D}" type="parTrans" cxnId="{64D13196-6A18-4D5B-8A1B-B888FA1E3AA5}">
      <dgm:prSet/>
      <dgm:spPr/>
      <dgm:t>
        <a:bodyPr/>
        <a:lstStyle/>
        <a:p>
          <a:endParaRPr lang="en-US"/>
        </a:p>
      </dgm:t>
    </dgm:pt>
    <dgm:pt modelId="{ABD55B57-4C0B-4273-B117-81002F9C6D6E}" type="sibTrans" cxnId="{64D13196-6A18-4D5B-8A1B-B888FA1E3AA5}">
      <dgm:prSet/>
      <dgm:spPr/>
      <dgm:t>
        <a:bodyPr/>
        <a:lstStyle/>
        <a:p>
          <a:endParaRPr lang="en-US"/>
        </a:p>
      </dgm:t>
    </dgm:pt>
    <dgm:pt modelId="{19DDF50F-DA1F-4DBA-B18C-D62BE20F9023}" type="pres">
      <dgm:prSet presAssocID="{2CFBABAF-DAC1-4EEF-A191-05FD378A231A}" presName="CompostProcess" presStyleCnt="0">
        <dgm:presLayoutVars>
          <dgm:dir/>
          <dgm:resizeHandles val="exact"/>
        </dgm:presLayoutVars>
      </dgm:prSet>
      <dgm:spPr/>
    </dgm:pt>
    <dgm:pt modelId="{2FC983E5-24BC-4CF5-B739-31883797C9CB}" type="pres">
      <dgm:prSet presAssocID="{2CFBABAF-DAC1-4EEF-A191-05FD378A231A}" presName="arrow" presStyleLbl="bgShp" presStyleIdx="0" presStyleCnt="1"/>
      <dgm:spPr/>
    </dgm:pt>
    <dgm:pt modelId="{FA701448-0ED5-475A-820F-2E566A36635E}" type="pres">
      <dgm:prSet presAssocID="{2CFBABAF-DAC1-4EEF-A191-05FD378A231A}" presName="linearProcess" presStyleCnt="0"/>
      <dgm:spPr/>
    </dgm:pt>
    <dgm:pt modelId="{21C08DB2-1BFD-4A2B-A668-D29D2A615ED1}" type="pres">
      <dgm:prSet presAssocID="{5BD4664F-BF95-483D-9FC8-BB3C02C9E393}" presName="textNode" presStyleLbl="node1" presStyleIdx="0" presStyleCnt="5" custScaleX="13649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D1B74B-1278-44AD-8CFB-AEB0430C9E76}" type="pres">
      <dgm:prSet presAssocID="{ABD55B57-4C0B-4273-B117-81002F9C6D6E}" presName="sibTrans" presStyleCnt="0"/>
      <dgm:spPr/>
    </dgm:pt>
    <dgm:pt modelId="{0421048A-775E-4985-9F76-F31D989DAE37}" type="pres">
      <dgm:prSet presAssocID="{930EE5CB-BB75-4E01-9C7E-7C16156D9243}" presName="textNode" presStyleLbl="node1" presStyleIdx="1" presStyleCnt="5" custScaleX="11863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14BF6B-2397-4493-8E7C-390627A6F078}" type="pres">
      <dgm:prSet presAssocID="{26D91B3B-EC51-48E7-985B-8B7BF006B782}" presName="sibTrans" presStyleCnt="0"/>
      <dgm:spPr/>
    </dgm:pt>
    <dgm:pt modelId="{8E6A5185-A515-4C5E-B850-AEE684FC3F07}" type="pres">
      <dgm:prSet presAssocID="{21F3B0B0-99DC-4E08-9FBE-94483424EF91}" presName="textNode" presStyleLbl="node1" presStyleIdx="2" presStyleCnt="5" custScaleX="20104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CE1AE02-D144-4237-81B3-2F2343680A10}" type="pres">
      <dgm:prSet presAssocID="{FDED9EF6-A7E5-4C05-8740-585C78423AD3}" presName="sibTrans" presStyleCnt="0"/>
      <dgm:spPr/>
    </dgm:pt>
    <dgm:pt modelId="{C2FE11E6-EAFF-4A8E-A654-061935172C55}" type="pres">
      <dgm:prSet presAssocID="{387C5C6A-2559-4E2C-9684-121A4089FAAD}" presName="textNode" presStyleLbl="node1" presStyleIdx="3" presStyleCnt="5" custScaleX="19769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6BBA35-F004-4DA5-800F-6CE7063B82BD}" type="pres">
      <dgm:prSet presAssocID="{8F8D3868-6BF9-4F26-BA9C-BE3BBFE6B008}" presName="sibTrans" presStyleCnt="0"/>
      <dgm:spPr/>
    </dgm:pt>
    <dgm:pt modelId="{3F2A152F-2B4C-4A98-9D98-844EBD5ADCAB}" type="pres">
      <dgm:prSet presAssocID="{286AF4B6-DB7F-49EC-805B-C05F2D98C0E3}" presName="text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3E327CA-6FB1-4477-A455-2DB6EE667B01}" type="presOf" srcId="{2CFBABAF-DAC1-4EEF-A191-05FD378A231A}" destId="{19DDF50F-DA1F-4DBA-B18C-D62BE20F9023}" srcOrd="0" destOrd="0" presId="urn:microsoft.com/office/officeart/2005/8/layout/hProcess9"/>
    <dgm:cxn modelId="{5C622BE8-0C38-408E-8A1E-3032E2938206}" type="presOf" srcId="{286AF4B6-DB7F-49EC-805B-C05F2D98C0E3}" destId="{3F2A152F-2B4C-4A98-9D98-844EBD5ADCAB}" srcOrd="0" destOrd="0" presId="urn:microsoft.com/office/officeart/2005/8/layout/hProcess9"/>
    <dgm:cxn modelId="{64D13196-6A18-4D5B-8A1B-B888FA1E3AA5}" srcId="{2CFBABAF-DAC1-4EEF-A191-05FD378A231A}" destId="{5BD4664F-BF95-483D-9FC8-BB3C02C9E393}" srcOrd="0" destOrd="0" parTransId="{6DE5DD44-103E-4444-8267-2AA7B80A696D}" sibTransId="{ABD55B57-4C0B-4273-B117-81002F9C6D6E}"/>
    <dgm:cxn modelId="{D63DBE33-DB4A-4415-BDD9-215AECC484A9}" type="presOf" srcId="{387C5C6A-2559-4E2C-9684-121A4089FAAD}" destId="{C2FE11E6-EAFF-4A8E-A654-061935172C55}" srcOrd="0" destOrd="0" presId="urn:microsoft.com/office/officeart/2005/8/layout/hProcess9"/>
    <dgm:cxn modelId="{3E920427-EEE1-4502-9F5F-E5385F75AE24}" type="presOf" srcId="{5BD4664F-BF95-483D-9FC8-BB3C02C9E393}" destId="{21C08DB2-1BFD-4A2B-A668-D29D2A615ED1}" srcOrd="0" destOrd="0" presId="urn:microsoft.com/office/officeart/2005/8/layout/hProcess9"/>
    <dgm:cxn modelId="{5DEA7F1D-6B6A-4597-85F6-B3B68AB3C456}" srcId="{2CFBABAF-DAC1-4EEF-A191-05FD378A231A}" destId="{930EE5CB-BB75-4E01-9C7E-7C16156D9243}" srcOrd="1" destOrd="0" parTransId="{20912CD5-E7C3-40EC-833A-D8B8E9C83399}" sibTransId="{26D91B3B-EC51-48E7-985B-8B7BF006B782}"/>
    <dgm:cxn modelId="{1F10F670-01E6-48F9-9A4E-315E39262319}" srcId="{2CFBABAF-DAC1-4EEF-A191-05FD378A231A}" destId="{387C5C6A-2559-4E2C-9684-121A4089FAAD}" srcOrd="3" destOrd="0" parTransId="{984C0C60-9522-48CF-A29B-7CA19251F412}" sibTransId="{8F8D3868-6BF9-4F26-BA9C-BE3BBFE6B008}"/>
    <dgm:cxn modelId="{35DB16B5-841D-400D-AC63-2261E8A471A8}" type="presOf" srcId="{930EE5CB-BB75-4E01-9C7E-7C16156D9243}" destId="{0421048A-775E-4985-9F76-F31D989DAE37}" srcOrd="0" destOrd="0" presId="urn:microsoft.com/office/officeart/2005/8/layout/hProcess9"/>
    <dgm:cxn modelId="{80C3CBB1-32AC-4712-A126-6BC339964BA9}" srcId="{2CFBABAF-DAC1-4EEF-A191-05FD378A231A}" destId="{286AF4B6-DB7F-49EC-805B-C05F2D98C0E3}" srcOrd="4" destOrd="0" parTransId="{AC8D1D07-7128-4675-8EDE-96595E4B3864}" sibTransId="{B0E2CE2E-6600-472D-BED4-D1368B472734}"/>
    <dgm:cxn modelId="{E1114B62-67FE-4F3F-9C28-D163753D4B5B}" srcId="{2CFBABAF-DAC1-4EEF-A191-05FD378A231A}" destId="{21F3B0B0-99DC-4E08-9FBE-94483424EF91}" srcOrd="2" destOrd="0" parTransId="{05AFC541-A66C-4D70-8A65-FBECEC675EB7}" sibTransId="{FDED9EF6-A7E5-4C05-8740-585C78423AD3}"/>
    <dgm:cxn modelId="{7B692C0E-A2C4-46E6-B3B5-F290E45CCD6E}" type="presOf" srcId="{21F3B0B0-99DC-4E08-9FBE-94483424EF91}" destId="{8E6A5185-A515-4C5E-B850-AEE684FC3F07}" srcOrd="0" destOrd="0" presId="urn:microsoft.com/office/officeart/2005/8/layout/hProcess9"/>
    <dgm:cxn modelId="{F970C06E-E8ED-48E6-9A64-F0F6A5038546}" type="presParOf" srcId="{19DDF50F-DA1F-4DBA-B18C-D62BE20F9023}" destId="{2FC983E5-24BC-4CF5-B739-31883797C9CB}" srcOrd="0" destOrd="0" presId="urn:microsoft.com/office/officeart/2005/8/layout/hProcess9"/>
    <dgm:cxn modelId="{2C774613-CE84-4599-A20B-10ED1E03C9D7}" type="presParOf" srcId="{19DDF50F-DA1F-4DBA-B18C-D62BE20F9023}" destId="{FA701448-0ED5-475A-820F-2E566A36635E}" srcOrd="1" destOrd="0" presId="urn:microsoft.com/office/officeart/2005/8/layout/hProcess9"/>
    <dgm:cxn modelId="{2D9D330B-0BC1-4962-88EF-9F1D311EF59D}" type="presParOf" srcId="{FA701448-0ED5-475A-820F-2E566A36635E}" destId="{21C08DB2-1BFD-4A2B-A668-D29D2A615ED1}" srcOrd="0" destOrd="0" presId="urn:microsoft.com/office/officeart/2005/8/layout/hProcess9"/>
    <dgm:cxn modelId="{2A8114A5-8277-4FD1-A6FF-44369DE2DF1B}" type="presParOf" srcId="{FA701448-0ED5-475A-820F-2E566A36635E}" destId="{9BD1B74B-1278-44AD-8CFB-AEB0430C9E76}" srcOrd="1" destOrd="0" presId="urn:microsoft.com/office/officeart/2005/8/layout/hProcess9"/>
    <dgm:cxn modelId="{FB667E17-6BF0-41C8-9CF6-0599159ABC8A}" type="presParOf" srcId="{FA701448-0ED5-475A-820F-2E566A36635E}" destId="{0421048A-775E-4985-9F76-F31D989DAE37}" srcOrd="2" destOrd="0" presId="urn:microsoft.com/office/officeart/2005/8/layout/hProcess9"/>
    <dgm:cxn modelId="{69031277-1359-42CD-8824-A48B6335423F}" type="presParOf" srcId="{FA701448-0ED5-475A-820F-2E566A36635E}" destId="{2A14BF6B-2397-4493-8E7C-390627A6F078}" srcOrd="3" destOrd="0" presId="urn:microsoft.com/office/officeart/2005/8/layout/hProcess9"/>
    <dgm:cxn modelId="{A8AC23CA-86B6-48D6-B247-5DF3EC149F8E}" type="presParOf" srcId="{FA701448-0ED5-475A-820F-2E566A36635E}" destId="{8E6A5185-A515-4C5E-B850-AEE684FC3F07}" srcOrd="4" destOrd="0" presId="urn:microsoft.com/office/officeart/2005/8/layout/hProcess9"/>
    <dgm:cxn modelId="{FC19C2DE-B4AE-4223-8A2B-A0BEF2BBDF84}" type="presParOf" srcId="{FA701448-0ED5-475A-820F-2E566A36635E}" destId="{2CE1AE02-D144-4237-81B3-2F2343680A10}" srcOrd="5" destOrd="0" presId="urn:microsoft.com/office/officeart/2005/8/layout/hProcess9"/>
    <dgm:cxn modelId="{3F5F787E-11B2-47F1-BE80-5EFD729C2301}" type="presParOf" srcId="{FA701448-0ED5-475A-820F-2E566A36635E}" destId="{C2FE11E6-EAFF-4A8E-A654-061935172C55}" srcOrd="6" destOrd="0" presId="urn:microsoft.com/office/officeart/2005/8/layout/hProcess9"/>
    <dgm:cxn modelId="{980579DC-7230-4A53-B527-7CB2F7001424}" type="presParOf" srcId="{FA701448-0ED5-475A-820F-2E566A36635E}" destId="{DA6BBA35-F004-4DA5-800F-6CE7063B82BD}" srcOrd="7" destOrd="0" presId="urn:microsoft.com/office/officeart/2005/8/layout/hProcess9"/>
    <dgm:cxn modelId="{958758E1-3F57-4AB0-90E2-AB8B9DB044F9}" type="presParOf" srcId="{FA701448-0ED5-475A-820F-2E566A36635E}" destId="{3F2A152F-2B4C-4A98-9D98-844EBD5ADCAB}" srcOrd="8" destOrd="0" presId="urn:microsoft.com/office/officeart/2005/8/layout/hProcess9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2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E6C3F9C9-C8BA-4CD0-BBF4-2CC37F1F3E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2C63937-5013-45C5-8B54-0E4C79A2A4F7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3584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5461915-8BFB-43AA-88BE-BC21F2D2B30D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4505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D9D7D8-813D-43F8-B5F3-7C692E1FACE4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4608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6910461-EE0C-4C09-9830-93F132FF5A3B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4710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F3E1DD1-6254-4744-AE01-491BBE45B98A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4813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5738F95-F25C-4FDB-B496-BF44DD2DA1F8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3686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662954B-355A-45FD-B4CF-9B9224FFCC36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3789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ECFEDD3-3BAA-40EA-B4EA-08B61F319586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3891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4C59D98-D40D-463E-966D-9ECF92CA0FE4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3993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8527398-EF11-40F5-9C33-D52B2454AFA5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4096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7F8AF06-69FE-469B-8A90-29FE1B5011EE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4198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74F314E-214A-4E4F-8637-D90E611396D4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4301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C789FA6-208D-44DE-B33C-DBA2A0CC3E83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4403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0BA9317-A6CF-4F3D-A1A2-9A014A858D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641978-DE43-49CC-988F-E56BA98CBD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13C340-56D2-4F85-B4A4-9D958C0D0E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44C17E-1089-4029-ABD0-12A3F3D353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5EABB42-BDEF-40E1-BEAE-85364CB0FA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68B1F2-D655-471B-8FDC-A92285CCB8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218B0B-EB74-4760-99A3-744594B025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949F41-66DB-48B4-883F-2B6123B882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8B829AD-712C-45E6-8BE5-DA7B4948E7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F2ECA4-D6E9-439A-8398-8DF8907B64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ound Single Corner Rectangle 5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1B6C774-0706-4FE4-A757-9DBB9E1AA2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1" name="Text Placeholder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fld id="{D9387BF2-B87B-4DB0-BB58-70AEAFCF03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6" r:id="rId1"/>
    <p:sldLayoutId id="2147483959" r:id="rId2"/>
    <p:sldLayoutId id="2147483967" r:id="rId3"/>
    <p:sldLayoutId id="2147483960" r:id="rId4"/>
    <p:sldLayoutId id="2147483961" r:id="rId5"/>
    <p:sldLayoutId id="2147483962" r:id="rId6"/>
    <p:sldLayoutId id="2147483968" r:id="rId7"/>
    <p:sldLayoutId id="2147483963" r:id="rId8"/>
    <p:sldLayoutId id="2147483969" r:id="rId9"/>
    <p:sldLayoutId id="2147483964" r:id="rId10"/>
    <p:sldLayoutId id="214748396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eaLnBrk="0" fontAlgn="base" hangingPunct="0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eaLnBrk="0" fontAlgn="base" hangingPunct="0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Rectangle 4"/>
          <p:cNvSpPr>
            <a:spLocks noGrp="1" noChangeArrowheads="1"/>
          </p:cNvSpPr>
          <p:nvPr>
            <p:ph type="title"/>
          </p:nvPr>
        </p:nvSpPr>
        <p:spPr>
          <a:xfrm>
            <a:off x="479425" y="2378075"/>
            <a:ext cx="8183563" cy="10509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800" dirty="0">
                <a:solidFill>
                  <a:schemeClr val="accent1">
                    <a:tint val="88000"/>
                    <a:satMod val="150000"/>
                  </a:schemeClr>
                </a:solidFill>
              </a:rPr>
              <a:t/>
            </a:r>
            <a:br>
              <a:rPr lang="en-US" sz="3800" dirty="0">
                <a:solidFill>
                  <a:schemeClr val="accent1">
                    <a:tint val="88000"/>
                    <a:satMod val="150000"/>
                  </a:schemeClr>
                </a:solidFill>
              </a:rPr>
            </a:br>
            <a:r>
              <a:rPr lang="en-US" sz="3800" dirty="0">
                <a:solidFill>
                  <a:schemeClr val="accent1">
                    <a:tint val="88000"/>
                    <a:satMod val="150000"/>
                  </a:schemeClr>
                </a:solidFill>
              </a:rPr>
              <a:t/>
            </a:r>
            <a:br>
              <a:rPr lang="en-US" sz="3800" dirty="0">
                <a:solidFill>
                  <a:schemeClr val="accent1">
                    <a:tint val="88000"/>
                    <a:satMod val="150000"/>
                  </a:schemeClr>
                </a:solidFill>
              </a:rPr>
            </a:br>
            <a:r>
              <a:rPr lang="en-US" sz="3800" dirty="0">
                <a:solidFill>
                  <a:schemeClr val="accent1">
                    <a:tint val="88000"/>
                    <a:satMod val="150000"/>
                  </a:schemeClr>
                </a:solidFill>
              </a:rPr>
              <a:t/>
            </a:r>
            <a:br>
              <a:rPr lang="en-US" sz="3800" dirty="0">
                <a:solidFill>
                  <a:schemeClr val="accent1">
                    <a:tint val="88000"/>
                    <a:satMod val="150000"/>
                  </a:schemeClr>
                </a:solidFill>
              </a:rPr>
            </a:br>
            <a:r>
              <a:rPr lang="en-US" sz="3800" dirty="0">
                <a:solidFill>
                  <a:schemeClr val="accent1">
                    <a:tint val="88000"/>
                    <a:satMod val="150000"/>
                  </a:schemeClr>
                </a:solidFill>
              </a:rPr>
              <a:t/>
            </a:r>
            <a:br>
              <a:rPr lang="en-US" sz="3800" dirty="0">
                <a:solidFill>
                  <a:schemeClr val="accent1">
                    <a:tint val="88000"/>
                    <a:satMod val="150000"/>
                  </a:schemeClr>
                </a:solidFill>
              </a:rPr>
            </a:br>
            <a:r>
              <a:rPr lang="en-US" sz="3800" dirty="0">
                <a:solidFill>
                  <a:schemeClr val="accent1">
                    <a:tint val="88000"/>
                    <a:satMod val="150000"/>
                  </a:schemeClr>
                </a:solidFill>
              </a:rPr>
              <a:t/>
            </a:r>
            <a:br>
              <a:rPr lang="en-US" sz="3800" dirty="0">
                <a:solidFill>
                  <a:schemeClr val="accent1">
                    <a:tint val="88000"/>
                    <a:satMod val="150000"/>
                  </a:schemeClr>
                </a:solidFill>
              </a:rPr>
            </a:br>
            <a:r>
              <a:rPr lang="en-US" sz="6700" dirty="0">
                <a:solidFill>
                  <a:schemeClr val="accent1">
                    <a:tint val="88000"/>
                    <a:satMod val="150000"/>
                  </a:schemeClr>
                </a:solidFill>
                <a:latin typeface="Algerian" pitchFamily="82" charset="0"/>
              </a:rPr>
              <a:t>BASICS OF </a:t>
            </a:r>
            <a:r>
              <a:rPr lang="en-US" sz="6700" dirty="0" smtClean="0">
                <a:solidFill>
                  <a:schemeClr val="accent1">
                    <a:tint val="88000"/>
                    <a:satMod val="150000"/>
                  </a:schemeClr>
                </a:solidFill>
                <a:latin typeface="Algerian" pitchFamily="82" charset="0"/>
              </a:rPr>
              <a:t>HIV/AIDS</a:t>
            </a:r>
            <a:endParaRPr lang="en-US" sz="6700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pic>
        <p:nvPicPr>
          <p:cNvPr id="6147" name="Picture 3" descr="Naco 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0" y="533400"/>
            <a:ext cx="944563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85800"/>
            <a:ext cx="8031163" cy="822325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3400" dirty="0" smtClean="0">
                <a:latin typeface="Algerian" pitchFamily="82" charset="0"/>
              </a:rPr>
              <a:t>Contd.</a:t>
            </a:r>
            <a:br>
              <a:rPr lang="en-US" sz="3400" dirty="0" smtClean="0">
                <a:latin typeface="Algerian" pitchFamily="82" charset="0"/>
              </a:rPr>
            </a:br>
            <a:endParaRPr lang="en-US" sz="3400" dirty="0" smtClean="0">
              <a:latin typeface="Algerian" pitchFamily="82" charset="0"/>
            </a:endParaRP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183563" cy="4953000"/>
          </a:xfrm>
        </p:spPr>
        <p:txBody>
          <a:bodyPr/>
          <a:lstStyle/>
          <a:p>
            <a:pPr algn="just"/>
            <a:r>
              <a:rPr lang="en-US" sz="2600" smtClean="0"/>
              <a:t>Viral load is very high during the window period and hence the person could be very infectious</a:t>
            </a:r>
          </a:p>
          <a:p>
            <a:pPr algn="just"/>
            <a:endParaRPr lang="en-US" sz="2600" smtClean="0"/>
          </a:p>
          <a:p>
            <a:pPr algn="just"/>
            <a:r>
              <a:rPr lang="en-US" sz="2600" smtClean="0"/>
              <a:t>In order to be sure of one’s HIV status, the HIV test should be repeated after 4-6 weeks</a:t>
            </a:r>
          </a:p>
          <a:p>
            <a:pPr algn="just">
              <a:buFont typeface="Wingdings 2" pitchFamily="18" charset="2"/>
              <a:buNone/>
            </a:pPr>
            <a:endParaRPr lang="en-US" sz="2600" smtClean="0"/>
          </a:p>
          <a:p>
            <a:pPr algn="just"/>
            <a:r>
              <a:rPr lang="en-US" sz="2600" smtClean="0"/>
              <a:t>Alternately, other tests such as PCR or p24 antigen could be done. These tests are costly and are not available at the ICTC</a:t>
            </a:r>
          </a:p>
          <a:p>
            <a:endParaRPr lang="en-US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4929188"/>
            <a:ext cx="8183562" cy="67627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AIDS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381000"/>
            <a:ext cx="8183563" cy="10509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800" dirty="0" smtClean="0">
                <a:solidFill>
                  <a:schemeClr val="accent1">
                    <a:tint val="88000"/>
                    <a:satMod val="150000"/>
                  </a:schemeClr>
                </a:solidFill>
                <a:latin typeface="Algerian" pitchFamily="82" charset="0"/>
              </a:rPr>
              <a:t>Progression of HIV  infection to AIDS </a:t>
            </a:r>
            <a:endParaRPr lang="en-US" sz="3800" dirty="0">
              <a:solidFill>
                <a:schemeClr val="accent1">
                  <a:tint val="88000"/>
                  <a:satMod val="150000"/>
                </a:schemeClr>
              </a:solidFill>
              <a:latin typeface="Algerian" pitchFamily="82" charset="0"/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447800"/>
          <a:ext cx="8183563" cy="41878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183563" cy="10509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dirty="0" smtClean="0">
                <a:solidFill>
                  <a:schemeClr val="accent1">
                    <a:tint val="88000"/>
                    <a:satMod val="150000"/>
                  </a:schemeClr>
                </a:solidFill>
                <a:latin typeface="Algerian" pitchFamily="82" charset="0"/>
              </a:rPr>
              <a:t>AIDS</a:t>
            </a:r>
            <a:endParaRPr lang="en-US" sz="4000" dirty="0">
              <a:solidFill>
                <a:schemeClr val="accent1">
                  <a:tint val="88000"/>
                  <a:satMod val="150000"/>
                </a:schemeClr>
              </a:solidFill>
              <a:latin typeface="Algerian" pitchFamily="82" charset="0"/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828800"/>
            <a:ext cx="8686800" cy="4073525"/>
          </a:xfrm>
        </p:spPr>
        <p:txBody>
          <a:bodyPr/>
          <a:lstStyle/>
          <a:p>
            <a:pPr eaLnBrk="1" hangingPunct="1"/>
            <a:r>
              <a:rPr lang="en-US" smtClean="0"/>
              <a:t>A: ACQUIRED (‘Got–not caught’)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I: IMMUNO (Immune or defence system)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D: DEFICIENCY (Depletion/decrease)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S: SYNDROME (Group of signs/symptoms)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183563" cy="9144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dirty="0">
                <a:solidFill>
                  <a:schemeClr val="accent1">
                    <a:tint val="88000"/>
                    <a:satMod val="150000"/>
                  </a:schemeClr>
                </a:solidFill>
                <a:latin typeface="Algerian" pitchFamily="82" charset="0"/>
              </a:rPr>
              <a:t>SIGNS AND SYMPTOMS OF AIDS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19200"/>
            <a:ext cx="8183563" cy="4953000"/>
          </a:xfrm>
        </p:spPr>
        <p:txBody>
          <a:bodyPr>
            <a:normAutofit fontScale="77500" lnSpcReduction="20000"/>
          </a:bodyPr>
          <a:lstStyle/>
          <a:p>
            <a:pPr marL="265176" indent="-265176"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/>
              <a:t>Significant weight loss (&gt;10% in 1 month</a:t>
            </a:r>
            <a:r>
              <a:rPr lang="en-US" dirty="0" smtClean="0"/>
              <a:t>)</a:t>
            </a:r>
          </a:p>
          <a:p>
            <a:pPr marL="265176" indent="-265176"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Char char=""/>
              <a:defRPr/>
            </a:pPr>
            <a:endParaRPr lang="en-US" dirty="0"/>
          </a:p>
          <a:p>
            <a:pPr marL="265176" indent="-265176"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/>
              <a:t>Chronic </a:t>
            </a:r>
            <a:r>
              <a:rPr lang="en-US" dirty="0" err="1"/>
              <a:t>Diarrhoea</a:t>
            </a:r>
            <a:r>
              <a:rPr lang="en-US" dirty="0"/>
              <a:t> lasting for more than 1 </a:t>
            </a:r>
            <a:r>
              <a:rPr lang="en-US" dirty="0" smtClean="0"/>
              <a:t>month</a:t>
            </a:r>
          </a:p>
          <a:p>
            <a:pPr marL="265176" indent="-265176"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Char char=""/>
              <a:defRPr/>
            </a:pPr>
            <a:endParaRPr lang="en-US" dirty="0"/>
          </a:p>
          <a:p>
            <a:pPr marL="265176" indent="-265176"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/>
              <a:t>Prolonged fever lasting for more than 1 </a:t>
            </a:r>
            <a:r>
              <a:rPr lang="en-US" dirty="0" smtClean="0"/>
              <a:t>month</a:t>
            </a:r>
          </a:p>
          <a:p>
            <a:pPr marL="265176" indent="-265176"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Char char=""/>
              <a:defRPr/>
            </a:pPr>
            <a:endParaRPr lang="en-US" dirty="0"/>
          </a:p>
          <a:p>
            <a:pPr marL="265176" indent="-265176"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/>
              <a:t>Unusual or severe forms of </a:t>
            </a:r>
            <a:r>
              <a:rPr lang="en-US" dirty="0" smtClean="0"/>
              <a:t>Tuberculosis (TB)</a:t>
            </a:r>
          </a:p>
          <a:p>
            <a:pPr marL="265176" indent="-265176"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Char char=""/>
              <a:defRPr/>
            </a:pPr>
            <a:endParaRPr lang="en-US" dirty="0"/>
          </a:p>
          <a:p>
            <a:pPr marL="265176" indent="-265176"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/>
              <a:t>Fungal infections (white patches) in the </a:t>
            </a:r>
            <a:r>
              <a:rPr lang="en-US" dirty="0" smtClean="0"/>
              <a:t>mouth </a:t>
            </a:r>
          </a:p>
          <a:p>
            <a:pPr marL="265176" indent="-265176" eaLnBrk="1" fontAlgn="auto" hangingPunct="1">
              <a:lnSpc>
                <a:spcPct val="80000"/>
              </a:lnSpc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en-US" dirty="0" smtClean="0"/>
              <a:t>   </a:t>
            </a:r>
          </a:p>
          <a:p>
            <a:pPr marL="265176" indent="-265176" eaLnBrk="1" fontAlgn="auto" hangingPunct="1">
              <a:lnSpc>
                <a:spcPct val="80000"/>
              </a:lnSpc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en-US" dirty="0" smtClean="0"/>
              <a:t>	and throat</a:t>
            </a:r>
          </a:p>
          <a:p>
            <a:pPr marL="265176" indent="-265176"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Char char=""/>
              <a:defRPr/>
            </a:pPr>
            <a:endParaRPr lang="en-US" dirty="0"/>
          </a:p>
          <a:p>
            <a:pPr marL="265176" indent="-265176"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/>
              <a:t>Life threatening or recurrent </a:t>
            </a:r>
            <a:r>
              <a:rPr lang="en-US" dirty="0" smtClean="0"/>
              <a:t>pneumonia</a:t>
            </a:r>
          </a:p>
          <a:p>
            <a:pPr marL="265176" indent="-265176"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Char char=""/>
              <a:defRPr/>
            </a:pPr>
            <a:endParaRPr lang="en-US" dirty="0"/>
          </a:p>
          <a:p>
            <a:pPr marL="265176" indent="-265176"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/>
              <a:t>Infections of the </a:t>
            </a:r>
            <a:r>
              <a:rPr lang="en-US" dirty="0" smtClean="0"/>
              <a:t>brain</a:t>
            </a:r>
          </a:p>
          <a:p>
            <a:pPr marL="265176" indent="-265176"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Char char=""/>
              <a:defRPr/>
            </a:pPr>
            <a:endParaRPr lang="en-US" dirty="0"/>
          </a:p>
          <a:p>
            <a:pPr marL="265176" indent="-265176"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/>
              <a:t>Sudden decrease of vision in young </a:t>
            </a:r>
            <a:r>
              <a:rPr lang="en-US" dirty="0" smtClean="0"/>
              <a:t>persons</a:t>
            </a:r>
          </a:p>
          <a:p>
            <a:pPr marL="265176" indent="-265176"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Char char=""/>
              <a:defRPr/>
            </a:pPr>
            <a:endParaRPr lang="en-US" dirty="0"/>
          </a:p>
          <a:p>
            <a:pPr marL="265176" indent="-265176"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/>
              <a:t>Recurrent or severe skin infections</a:t>
            </a:r>
          </a:p>
          <a:p>
            <a:pPr marL="265176" indent="-265176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183563" cy="105092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>
                <a:latin typeface="Algerian" pitchFamily="82" charset="0"/>
              </a:rPr>
              <a:t>Group Work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183563" cy="5181600"/>
          </a:xfrm>
        </p:spPr>
        <p:txBody>
          <a:bodyPr/>
          <a:lstStyle/>
          <a:p>
            <a:pPr algn="just"/>
            <a:r>
              <a:rPr lang="en-US" sz="2400" b="1" smtClean="0"/>
              <a:t>Group 1: </a:t>
            </a:r>
            <a:r>
              <a:rPr lang="en-US" sz="2400" smtClean="0"/>
              <a:t>What is HIV? What is the distinction between HIV and AIDS? How different is HIV from other infections? How can HIV be prevented?</a:t>
            </a:r>
          </a:p>
          <a:p>
            <a:pPr algn="just">
              <a:buFont typeface="Wingdings 2" pitchFamily="18" charset="2"/>
              <a:buNone/>
            </a:pPr>
            <a:endParaRPr lang="en-US" sz="2400" smtClean="0"/>
          </a:p>
          <a:p>
            <a:pPr algn="just"/>
            <a:r>
              <a:rPr lang="en-US" sz="2400" b="1" smtClean="0"/>
              <a:t>Group 2: </a:t>
            </a:r>
            <a:r>
              <a:rPr lang="en-US" sz="2400" smtClean="0"/>
              <a:t>What are the tests used to identify HIV? If infected blood is donated during the window period, what would the result be?</a:t>
            </a:r>
          </a:p>
          <a:p>
            <a:pPr algn="just">
              <a:buFont typeface="Wingdings 2" pitchFamily="18" charset="2"/>
              <a:buNone/>
            </a:pPr>
            <a:endParaRPr lang="en-US" sz="2400" smtClean="0"/>
          </a:p>
          <a:p>
            <a:pPr algn="just"/>
            <a:r>
              <a:rPr lang="en-US" sz="2400" b="1" smtClean="0"/>
              <a:t>Group 3: </a:t>
            </a:r>
            <a:r>
              <a:rPr lang="en-US" sz="2400" smtClean="0"/>
              <a:t>Should all HIV infected persons be put on ART? What is positive prevention? What can HIV positive people do to have a healthy lifestyle?</a:t>
            </a:r>
          </a:p>
          <a:p>
            <a:endParaRPr lang="en-US" sz="240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8313" y="4929188"/>
            <a:ext cx="8183562" cy="67627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Prevention of HIV 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183563" cy="10509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chemeClr val="accent1">
                    <a:tint val="88000"/>
                    <a:satMod val="150000"/>
                  </a:schemeClr>
                </a:solidFill>
                <a:latin typeface="Algerian" pitchFamily="82" charset="0"/>
              </a:rPr>
              <a:t>How can we prevent </a:t>
            </a:r>
            <a:r>
              <a:rPr lang="en-US" dirty="0" err="1">
                <a:solidFill>
                  <a:schemeClr val="accent1">
                    <a:tint val="88000"/>
                    <a:satMod val="150000"/>
                  </a:schemeClr>
                </a:solidFill>
                <a:latin typeface="Algerian" pitchFamily="82" charset="0"/>
              </a:rPr>
              <a:t>hiv</a:t>
            </a:r>
            <a:r>
              <a:rPr lang="en-US" dirty="0">
                <a:solidFill>
                  <a:schemeClr val="accent1">
                    <a:tint val="88000"/>
                    <a:satMod val="150000"/>
                  </a:schemeClr>
                </a:solidFill>
                <a:latin typeface="Algerian" pitchFamily="82" charset="0"/>
              </a:rPr>
              <a:t>?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52600"/>
            <a:ext cx="8229600" cy="5105400"/>
          </a:xfrm>
        </p:spPr>
        <p:txBody>
          <a:bodyPr/>
          <a:lstStyle/>
          <a:p>
            <a:pPr indent="-457200" eaLnBrk="1" hangingPunct="1">
              <a:spcBef>
                <a:spcPts val="0"/>
              </a:spcBef>
              <a:defRPr/>
            </a:pPr>
            <a:r>
              <a:rPr lang="en-US" dirty="0" smtClean="0"/>
              <a:t>Prevent sexual transmission</a:t>
            </a:r>
          </a:p>
          <a:p>
            <a:pPr indent="-457200" eaLnBrk="1" hangingPunct="1">
              <a:spcBef>
                <a:spcPts val="0"/>
              </a:spcBef>
              <a:defRPr/>
            </a:pPr>
            <a:r>
              <a:rPr lang="en-US" dirty="0" smtClean="0"/>
              <a:t>Prevent blood borne transmission</a:t>
            </a:r>
          </a:p>
          <a:p>
            <a:pPr indent="-457200" eaLnBrk="1" hangingPunct="1">
              <a:spcBef>
                <a:spcPts val="0"/>
              </a:spcBef>
              <a:defRPr/>
            </a:pPr>
            <a:r>
              <a:rPr lang="en-US" dirty="0" smtClean="0"/>
              <a:t>Prevent transmission from used needles  </a:t>
            </a:r>
          </a:p>
          <a:p>
            <a:pPr indent="-457200" eaLnBrk="1" hangingPunct="1">
              <a:spcBef>
                <a:spcPts val="0"/>
              </a:spcBef>
              <a:buFont typeface="Wingdings 2" pitchFamily="18" charset="2"/>
              <a:buNone/>
              <a:defRPr/>
            </a:pPr>
            <a:r>
              <a:rPr lang="en-US" dirty="0" smtClean="0"/>
              <a:t>    and syringes</a:t>
            </a:r>
          </a:p>
          <a:p>
            <a:pPr indent="-457200" eaLnBrk="1" hangingPunct="1">
              <a:spcBef>
                <a:spcPts val="0"/>
              </a:spcBef>
              <a:defRPr/>
            </a:pPr>
            <a:r>
              <a:rPr lang="en-US" dirty="0" smtClean="0"/>
              <a:t>Prevent infected parents to child </a:t>
            </a:r>
          </a:p>
          <a:p>
            <a:pPr indent="-457200" eaLnBrk="1" hangingPunct="1">
              <a:spcBef>
                <a:spcPts val="0"/>
              </a:spcBef>
              <a:buFont typeface="Wingdings 2" pitchFamily="18" charset="2"/>
              <a:buNone/>
              <a:defRPr/>
            </a:pPr>
            <a:r>
              <a:rPr lang="en-US" dirty="0" smtClean="0"/>
              <a:t>    transmission</a:t>
            </a:r>
          </a:p>
          <a:p>
            <a:pPr indent="-457200" eaLnBrk="1" hangingPunct="1">
              <a:spcBef>
                <a:spcPts val="0"/>
              </a:spcBef>
              <a:buFont typeface="Wingdings 2" pitchFamily="18" charset="2"/>
              <a:buNone/>
              <a:defRPr/>
            </a:pPr>
            <a:endParaRPr lang="en-US" dirty="0" smtClean="0"/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en-US" dirty="0" smtClean="0"/>
              <a:t>No effective vaccine against HIV has yet </a:t>
            </a: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en-US" dirty="0" smtClean="0"/>
              <a:t>been identified.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183563" cy="10509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400" dirty="0" smtClean="0">
                <a:solidFill>
                  <a:schemeClr val="accent1">
                    <a:tint val="88000"/>
                    <a:satMod val="150000"/>
                  </a:schemeClr>
                </a:solidFill>
                <a:latin typeface="Algerian" pitchFamily="82" charset="0"/>
              </a:rPr>
              <a:t>Prevention of Sexual Transmission </a:t>
            </a:r>
            <a:endParaRPr lang="en-US" sz="3400" dirty="0">
              <a:solidFill>
                <a:schemeClr val="accent1">
                  <a:tint val="88000"/>
                  <a:satMod val="150000"/>
                </a:schemeClr>
              </a:solidFill>
              <a:latin typeface="Algerian" pitchFamily="82" charset="0"/>
            </a:endParaRP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183563" cy="4187825"/>
          </a:xfrm>
        </p:spPr>
        <p:txBody>
          <a:bodyPr/>
          <a:lstStyle/>
          <a:p>
            <a:pPr eaLnBrk="1" hangingPunct="1"/>
            <a:r>
              <a:rPr lang="en-US" smtClean="0"/>
              <a:t>Correct and consistent use of condoms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Complete treatment of STI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Adopt safer sex methods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183563" cy="12192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800" dirty="0">
                <a:solidFill>
                  <a:schemeClr val="accent1">
                    <a:tint val="88000"/>
                    <a:satMod val="150000"/>
                  </a:schemeClr>
                </a:solidFill>
                <a:latin typeface="Algerian" pitchFamily="82" charset="0"/>
              </a:rPr>
              <a:t>Prevention of blood borne transmission of </a:t>
            </a:r>
            <a:r>
              <a:rPr lang="en-US" sz="3800" dirty="0" err="1">
                <a:solidFill>
                  <a:schemeClr val="accent1">
                    <a:tint val="88000"/>
                    <a:satMod val="150000"/>
                  </a:schemeClr>
                </a:solidFill>
                <a:latin typeface="Algerian" pitchFamily="82" charset="0"/>
              </a:rPr>
              <a:t>hiv</a:t>
            </a:r>
            <a:endParaRPr lang="en-US" sz="3800" dirty="0">
              <a:solidFill>
                <a:schemeClr val="accent1">
                  <a:tint val="88000"/>
                  <a:satMod val="150000"/>
                </a:schemeClr>
              </a:solidFill>
              <a:latin typeface="Algerian" pitchFamily="82" charset="0"/>
            </a:endParaRPr>
          </a:p>
        </p:txBody>
      </p:sp>
      <p:sp>
        <p:nvSpPr>
          <p:cNvPr id="47107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752600"/>
            <a:ext cx="8183563" cy="4800600"/>
          </a:xfrm>
        </p:spPr>
        <p:txBody>
          <a:bodyPr>
            <a:normAutofit lnSpcReduction="10000"/>
          </a:bodyPr>
          <a:lstStyle/>
          <a:p>
            <a:pPr algn="just" eaLnBrk="1" hangingPunct="1">
              <a:defRPr/>
            </a:pPr>
            <a:r>
              <a:rPr lang="en-US" sz="2400" dirty="0" smtClean="0"/>
              <a:t>Avoid unnecessary blood transfusions, injections and IV fluids</a:t>
            </a:r>
          </a:p>
          <a:p>
            <a:pPr algn="just" eaLnBrk="1" hangingPunct="1">
              <a:defRPr/>
            </a:pPr>
            <a:endParaRPr lang="en-US" sz="2400" dirty="0" smtClean="0"/>
          </a:p>
          <a:p>
            <a:pPr algn="just" eaLnBrk="1" hangingPunct="1">
              <a:defRPr/>
            </a:pPr>
            <a:r>
              <a:rPr lang="en-US" sz="2400" dirty="0" smtClean="0"/>
              <a:t>Insist on the blood or blood products being tested for HIV before accepting for transfusion</a:t>
            </a:r>
          </a:p>
          <a:p>
            <a:pPr algn="just" eaLnBrk="1" hangingPunct="1">
              <a:defRPr/>
            </a:pPr>
            <a:endParaRPr lang="en-US" sz="2400" dirty="0" smtClean="0"/>
          </a:p>
          <a:p>
            <a:pPr algn="just" eaLnBrk="1" hangingPunct="1">
              <a:defRPr/>
            </a:pPr>
            <a:r>
              <a:rPr lang="en-US" sz="2400" dirty="0" smtClean="0"/>
              <a:t>Use new or sterile blades, razors, scissors, dental or surgical instruments</a:t>
            </a:r>
          </a:p>
          <a:p>
            <a:pPr algn="just" eaLnBrk="1" hangingPunct="1">
              <a:defRPr/>
            </a:pPr>
            <a:endParaRPr lang="en-US" sz="2400" dirty="0" smtClean="0"/>
          </a:p>
          <a:p>
            <a:pPr algn="just" eaLnBrk="1" hangingPunct="1">
              <a:defRPr/>
            </a:pPr>
            <a:r>
              <a:rPr lang="en-US" sz="2400" dirty="0" smtClean="0"/>
              <a:t>Use new or sterile needles and syringes for each injection</a:t>
            </a:r>
          </a:p>
          <a:p>
            <a:pPr algn="just" eaLnBrk="1" hangingPunct="1">
              <a:defRPr/>
            </a:pPr>
            <a:endParaRPr lang="en-US" sz="2400" dirty="0" smtClean="0"/>
          </a:p>
          <a:p>
            <a:pPr algn="just" eaLnBrk="1" hangingPunct="1">
              <a:defRPr/>
            </a:pPr>
            <a:r>
              <a:rPr lang="en-US" sz="2400" dirty="0" smtClean="0"/>
              <a:t>Never reuse </a:t>
            </a:r>
            <a:r>
              <a:rPr lang="en-US" sz="2400" dirty="0" err="1" smtClean="0"/>
              <a:t>disposables.Eg</a:t>
            </a:r>
            <a:r>
              <a:rPr lang="en-US" sz="2400" dirty="0" smtClean="0"/>
              <a:t>-IV fluid sets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en-US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183563" cy="838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dirty="0">
                <a:solidFill>
                  <a:schemeClr val="accent1">
                    <a:tint val="88000"/>
                    <a:satMod val="150000"/>
                  </a:schemeClr>
                </a:solidFill>
                <a:latin typeface="Algerian" pitchFamily="82" charset="0"/>
              </a:rPr>
              <a:t>HISTORY OF HIV/AIDS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295400"/>
            <a:ext cx="8077200" cy="4876800"/>
          </a:xfrm>
        </p:spPr>
        <p:txBody>
          <a:bodyPr>
            <a:normAutofit fontScale="77500" lnSpcReduction="20000"/>
          </a:bodyPr>
          <a:lstStyle/>
          <a:p>
            <a:pPr marL="265176" indent="-265176" algn="just" eaLnBrk="1" fontAlgn="auto" hangingPunct="1">
              <a:lnSpc>
                <a:spcPct val="20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/>
              <a:t>1981: First AIDS case detected in </a:t>
            </a:r>
            <a:r>
              <a:rPr lang="en-US" dirty="0" smtClean="0"/>
              <a:t>USA</a:t>
            </a:r>
          </a:p>
          <a:p>
            <a:pPr marL="265176" indent="-265176" algn="just" eaLnBrk="1" fontAlgn="auto" hangingPunct="1">
              <a:lnSpc>
                <a:spcPct val="200000"/>
              </a:lnSpc>
              <a:spcAft>
                <a:spcPts val="0"/>
              </a:spcAft>
              <a:buFont typeface="Wingdings 2"/>
              <a:buChar char=""/>
              <a:defRPr/>
            </a:pPr>
            <a:endParaRPr lang="en-US" dirty="0"/>
          </a:p>
          <a:p>
            <a:pPr marL="265176" indent="-265176" algn="just" eaLnBrk="1" fontAlgn="auto" hangingPunct="1">
              <a:lnSpc>
                <a:spcPct val="20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/>
              <a:t>1983: HIV identified by Luc </a:t>
            </a:r>
            <a:r>
              <a:rPr lang="en-US" dirty="0" err="1" smtClean="0"/>
              <a:t>Montaigner</a:t>
            </a:r>
            <a:r>
              <a:rPr lang="en-US" dirty="0" smtClean="0"/>
              <a:t> </a:t>
            </a:r>
            <a:r>
              <a:rPr lang="en-US" dirty="0"/>
              <a:t>and </a:t>
            </a:r>
            <a:r>
              <a:rPr lang="en-US" dirty="0" smtClean="0"/>
              <a:t>	    Robert Gallo</a:t>
            </a:r>
          </a:p>
          <a:p>
            <a:pPr marL="265176" indent="-265176" algn="just" eaLnBrk="1" fontAlgn="auto" hangingPunct="1">
              <a:lnSpc>
                <a:spcPct val="200000"/>
              </a:lnSpc>
              <a:spcAft>
                <a:spcPts val="0"/>
              </a:spcAft>
              <a:buFont typeface="Wingdings 2"/>
              <a:buChar char=""/>
              <a:defRPr/>
            </a:pPr>
            <a:endParaRPr lang="en-US" dirty="0"/>
          </a:p>
          <a:p>
            <a:pPr marL="265176" indent="-265176" algn="just" eaLnBrk="1" fontAlgn="auto" hangingPunct="1">
              <a:lnSpc>
                <a:spcPct val="20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/>
              <a:t>1986: First HIV +</a:t>
            </a:r>
            <a:r>
              <a:rPr lang="en-US" dirty="0" err="1"/>
              <a:t>ve</a:t>
            </a:r>
            <a:r>
              <a:rPr lang="en-US" dirty="0"/>
              <a:t> case </a:t>
            </a:r>
            <a:r>
              <a:rPr lang="en-US" dirty="0" smtClean="0"/>
              <a:t>identified </a:t>
            </a:r>
            <a:r>
              <a:rPr lang="en-US" dirty="0"/>
              <a:t>in India </a:t>
            </a:r>
            <a:r>
              <a:rPr lang="en-US" dirty="0" smtClean="0"/>
              <a:t>   	    in </a:t>
            </a:r>
            <a:r>
              <a:rPr lang="en-US" dirty="0"/>
              <a:t>Chennai by CMC, </a:t>
            </a:r>
            <a:r>
              <a:rPr lang="en-US" dirty="0" smtClean="0"/>
              <a:t>Vellore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183563" cy="9144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800" dirty="0">
                <a:solidFill>
                  <a:schemeClr val="accent1">
                    <a:tint val="88000"/>
                    <a:satMod val="150000"/>
                  </a:schemeClr>
                </a:solidFill>
                <a:latin typeface="Algerian" pitchFamily="82" charset="0"/>
              </a:rPr>
              <a:t>Prevention of </a:t>
            </a:r>
            <a:r>
              <a:rPr lang="en-US" sz="3800" dirty="0" smtClean="0">
                <a:solidFill>
                  <a:schemeClr val="accent1">
                    <a:tint val="88000"/>
                    <a:satMod val="150000"/>
                  </a:schemeClr>
                </a:solidFill>
                <a:latin typeface="Algerian" pitchFamily="82" charset="0"/>
              </a:rPr>
              <a:t>Parent to </a:t>
            </a:r>
            <a:r>
              <a:rPr lang="en-US" sz="3800" dirty="0">
                <a:solidFill>
                  <a:schemeClr val="accent1">
                    <a:tint val="88000"/>
                    <a:satMod val="150000"/>
                  </a:schemeClr>
                </a:solidFill>
                <a:latin typeface="Algerian" pitchFamily="82" charset="0"/>
              </a:rPr>
              <a:t>child transmission of </a:t>
            </a:r>
            <a:r>
              <a:rPr lang="en-US" sz="3800" dirty="0" err="1">
                <a:solidFill>
                  <a:schemeClr val="accent1">
                    <a:tint val="88000"/>
                    <a:satMod val="150000"/>
                  </a:schemeClr>
                </a:solidFill>
                <a:latin typeface="Algerian" pitchFamily="82" charset="0"/>
              </a:rPr>
              <a:t>hiv</a:t>
            </a:r>
            <a:endParaRPr lang="en-US" sz="3800" dirty="0">
              <a:solidFill>
                <a:schemeClr val="accent1">
                  <a:tint val="88000"/>
                  <a:satMod val="150000"/>
                </a:schemeClr>
              </a:solidFill>
              <a:latin typeface="Algerian" pitchFamily="82" charset="0"/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71600"/>
            <a:ext cx="8183563" cy="48768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</a:pPr>
            <a:r>
              <a:rPr lang="en-US" sz="2400" smtClean="0"/>
              <a:t>The chances of the baby getting HIV from mother is only 30-35%</a:t>
            </a:r>
          </a:p>
          <a:p>
            <a:pPr algn="just" eaLnBrk="1" hangingPunct="1">
              <a:lnSpc>
                <a:spcPct val="90000"/>
              </a:lnSpc>
            </a:pPr>
            <a:endParaRPr lang="en-US" sz="2400" smtClean="0"/>
          </a:p>
          <a:p>
            <a:pPr algn="just" eaLnBrk="1" hangingPunct="1">
              <a:lnSpc>
                <a:spcPct val="90000"/>
              </a:lnSpc>
            </a:pPr>
            <a:r>
              <a:rPr lang="en-US" sz="2400" smtClean="0"/>
              <a:t>This can be reduced by giving anti-HIV medicines to the mother and the baby, at the time of delivery</a:t>
            </a:r>
          </a:p>
          <a:p>
            <a:pPr algn="just" eaLnBrk="1" hangingPunct="1">
              <a:lnSpc>
                <a:spcPct val="90000"/>
              </a:lnSpc>
            </a:pPr>
            <a:endParaRPr lang="en-US" sz="2400" smtClean="0"/>
          </a:p>
          <a:p>
            <a:pPr algn="just" eaLnBrk="1" hangingPunct="1">
              <a:lnSpc>
                <a:spcPct val="90000"/>
              </a:lnSpc>
            </a:pPr>
            <a:r>
              <a:rPr lang="en-US" sz="2400" smtClean="0"/>
              <a:t>Caesarean section reduces the chances of HIV transmission to the baby</a:t>
            </a:r>
          </a:p>
          <a:p>
            <a:pPr algn="just" eaLnBrk="1" hangingPunct="1">
              <a:lnSpc>
                <a:spcPct val="90000"/>
              </a:lnSpc>
            </a:pPr>
            <a:endParaRPr lang="en-US" sz="2400" smtClean="0"/>
          </a:p>
          <a:p>
            <a:pPr algn="just" eaLnBrk="1" hangingPunct="1">
              <a:lnSpc>
                <a:spcPct val="90000"/>
              </a:lnSpc>
            </a:pPr>
            <a:r>
              <a:rPr lang="en-US" sz="2400" smtClean="0"/>
              <a:t>These services are available PPTCT (Prevention of Parent To Child Transmission) centres in medical colleges and district hospitals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183563" cy="6858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chemeClr val="accent1">
                    <a:tint val="88000"/>
                    <a:satMod val="150000"/>
                  </a:schemeClr>
                </a:solidFill>
                <a:latin typeface="Algerian" pitchFamily="82" charset="0"/>
              </a:rPr>
              <a:t>TREATMENT </a:t>
            </a:r>
            <a:r>
              <a:rPr lang="en-US" dirty="0" smtClean="0">
                <a:solidFill>
                  <a:schemeClr val="accent1">
                    <a:tint val="88000"/>
                    <a:satMod val="150000"/>
                  </a:schemeClr>
                </a:solidFill>
                <a:latin typeface="Algerian" pitchFamily="82" charset="0"/>
              </a:rPr>
              <a:t>OF AIDS</a:t>
            </a:r>
            <a:endParaRPr lang="en-US" dirty="0">
              <a:solidFill>
                <a:schemeClr val="accent1">
                  <a:tint val="88000"/>
                  <a:satMod val="150000"/>
                </a:schemeClr>
              </a:solidFill>
              <a:latin typeface="Algerian" pitchFamily="82" charset="0"/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43000"/>
            <a:ext cx="8183563" cy="5105400"/>
          </a:xfrm>
        </p:spPr>
        <p:txBody>
          <a:bodyPr/>
          <a:lstStyle/>
          <a:p>
            <a:pPr eaLnBrk="1" hangingPunct="1"/>
            <a:r>
              <a:rPr lang="en-US" sz="2400" smtClean="0"/>
              <a:t>There is treatment available for AIDS, however, there is no cure</a:t>
            </a:r>
          </a:p>
          <a:p>
            <a:pPr eaLnBrk="1" hangingPunct="1"/>
            <a:endParaRPr lang="en-US" sz="2400" smtClean="0"/>
          </a:p>
          <a:p>
            <a:pPr eaLnBrk="1" hangingPunct="1"/>
            <a:r>
              <a:rPr lang="en-US" sz="2400" smtClean="0"/>
              <a:t>Treatment can prolong life and improve the quality of life</a:t>
            </a:r>
          </a:p>
          <a:p>
            <a:pPr eaLnBrk="1" hangingPunct="1"/>
            <a:endParaRPr lang="en-US" sz="2400" smtClean="0"/>
          </a:p>
          <a:p>
            <a:pPr eaLnBrk="1" hangingPunct="1"/>
            <a:r>
              <a:rPr lang="en-US" sz="2400" smtClean="0"/>
              <a:t>Treatment has side effects and complications</a:t>
            </a:r>
          </a:p>
          <a:p>
            <a:pPr eaLnBrk="1" hangingPunct="1"/>
            <a:endParaRPr lang="en-US" sz="2400" smtClean="0"/>
          </a:p>
          <a:p>
            <a:pPr eaLnBrk="1" hangingPunct="1"/>
            <a:r>
              <a:rPr lang="en-US" sz="2400" smtClean="0"/>
              <a:t>Treatment, once begun, has to continue lifelong</a:t>
            </a:r>
          </a:p>
          <a:p>
            <a:pPr eaLnBrk="1" hangingPunct="1">
              <a:buFont typeface="Wingdings 2" pitchFamily="18" charset="2"/>
              <a:buNone/>
            </a:pPr>
            <a:endParaRPr lang="en-US" sz="2400" smtClean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066800"/>
            <a:ext cx="8183563" cy="105092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>
                <a:latin typeface="Algerian" pitchFamily="82" charset="0"/>
              </a:rPr>
              <a:t>When should a person with HIV be referred for treatment?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183563" cy="4876800"/>
          </a:xfrm>
        </p:spPr>
        <p:txBody>
          <a:bodyPr/>
          <a:lstStyle/>
          <a:p>
            <a:pPr algn="just"/>
            <a:r>
              <a:rPr lang="en-US" sz="2600" smtClean="0"/>
              <a:t>Any person testing HIV positive - referred for registration at ART centre</a:t>
            </a:r>
          </a:p>
          <a:p>
            <a:pPr algn="just"/>
            <a:endParaRPr lang="en-US" sz="2600" smtClean="0"/>
          </a:p>
          <a:p>
            <a:pPr algn="just"/>
            <a:r>
              <a:rPr lang="en-US" sz="2600" smtClean="0"/>
              <a:t>At centre - Screening for various symptoms based on which the person is clinically staged as Stage I, II, III, or IV. CD4 test also done</a:t>
            </a:r>
          </a:p>
          <a:p>
            <a:pPr algn="just"/>
            <a:endParaRPr lang="en-US" sz="2600" smtClean="0"/>
          </a:p>
          <a:p>
            <a:pPr algn="just"/>
            <a:r>
              <a:rPr lang="en-US" sz="2600" smtClean="0"/>
              <a:t>Clinical Stage III+CD4 count&lt;200, or Clinical Stage IV+ CD4 count&lt;350 = requires ART</a:t>
            </a:r>
          </a:p>
          <a:p>
            <a:endParaRPr lang="en-US" sz="2600" smtClean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183563" cy="105092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>
                <a:latin typeface="Algerian" pitchFamily="82" charset="0"/>
              </a:rPr>
              <a:t>Anti-Retroviral Therapy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183563" cy="4495800"/>
          </a:xfrm>
        </p:spPr>
        <p:txBody>
          <a:bodyPr/>
          <a:lstStyle/>
          <a:p>
            <a:pPr algn="just"/>
            <a:r>
              <a:rPr lang="en-US" sz="2600" smtClean="0"/>
              <a:t>Combination of at least three anti-retroviral drugs </a:t>
            </a:r>
          </a:p>
          <a:p>
            <a:pPr algn="just"/>
            <a:endParaRPr lang="en-US" sz="2600" smtClean="0"/>
          </a:p>
          <a:p>
            <a:pPr algn="just"/>
            <a:r>
              <a:rPr lang="en-US" sz="2600" smtClean="0"/>
              <a:t>To be taken life-long once it is started and at the same time every day</a:t>
            </a:r>
          </a:p>
          <a:p>
            <a:pPr algn="just"/>
            <a:endParaRPr lang="en-US" sz="2600" smtClean="0"/>
          </a:p>
          <a:p>
            <a:pPr algn="just"/>
            <a:r>
              <a:rPr lang="en-US" sz="2600" smtClean="0"/>
              <a:t>ART adherence rates must be more than 95% for the medicines to be effective </a:t>
            </a:r>
          </a:p>
          <a:p>
            <a:pPr algn="just"/>
            <a:endParaRPr lang="en-US" sz="2600" smtClean="0"/>
          </a:p>
          <a:p>
            <a:pPr algn="just"/>
            <a:r>
              <a:rPr lang="en-US" sz="2600" smtClean="0"/>
              <a:t>ART medications do have side effects and complications. Patients must be observed and monitored for these side effects and complications</a:t>
            </a:r>
          </a:p>
          <a:p>
            <a:endParaRPr lang="en-US" smtClean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425" y="609600"/>
            <a:ext cx="8183563" cy="105092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>
                <a:latin typeface="Algerian" pitchFamily="82" charset="0"/>
              </a:rPr>
              <a:t>Can HIV infection or </a:t>
            </a:r>
            <a:r>
              <a:rPr lang="en-US" b="0" dirty="0" smtClean="0">
                <a:latin typeface="Algerian" pitchFamily="82" charset="0"/>
              </a:rPr>
              <a:t>A</a:t>
            </a:r>
            <a:r>
              <a:rPr lang="en-US" dirty="0" smtClean="0">
                <a:latin typeface="Algerian" pitchFamily="82" charset="0"/>
              </a:rPr>
              <a:t>IDS be cured?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183563" cy="4187825"/>
          </a:xfrm>
        </p:spPr>
        <p:txBody>
          <a:bodyPr/>
          <a:lstStyle/>
          <a:p>
            <a:pPr algn="just"/>
            <a:r>
              <a:rPr lang="en-US" sz="2600" smtClean="0"/>
              <a:t>No! There is no cure for HIV and AIDS</a:t>
            </a:r>
          </a:p>
          <a:p>
            <a:pPr algn="just"/>
            <a:endParaRPr lang="en-US" sz="2600" smtClean="0"/>
          </a:p>
          <a:p>
            <a:pPr algn="just"/>
            <a:r>
              <a:rPr lang="en-US" sz="2600" smtClean="0"/>
              <a:t>ART helps to increase the duration and quality of life. Complementary treatment includes yoga, meditation, diet and exercise</a:t>
            </a:r>
          </a:p>
          <a:p>
            <a:pPr algn="just"/>
            <a:endParaRPr lang="en-US" sz="2600" smtClean="0"/>
          </a:p>
          <a:p>
            <a:pPr algn="just"/>
            <a:r>
              <a:rPr lang="en-US" sz="2600" smtClean="0"/>
              <a:t>Taking care of an HIV person does not put one at greater risk of HIV infection</a:t>
            </a:r>
          </a:p>
          <a:p>
            <a:pPr algn="just"/>
            <a:endParaRPr lang="en-US" sz="2600" smtClean="0"/>
          </a:p>
          <a:p>
            <a:pPr algn="just"/>
            <a:r>
              <a:rPr lang="en-US" sz="2600" smtClean="0"/>
              <a:t>People living with HIV need care and compassion to deal with their illness</a:t>
            </a:r>
          </a:p>
          <a:p>
            <a:endParaRPr lang="en-US" sz="2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183563" cy="105092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>
                <a:latin typeface="Algerian" pitchFamily="82" charset="0"/>
              </a:rPr>
              <a:t>What are opportunistic infections?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8183563" cy="4572000"/>
          </a:xfrm>
        </p:spPr>
        <p:txBody>
          <a:bodyPr/>
          <a:lstStyle/>
          <a:p>
            <a:pPr algn="just"/>
            <a:r>
              <a:rPr lang="en-US" sz="2600" smtClean="0"/>
              <a:t>Occur commonly among people living with HIV and AIDS - commonest OI is TB</a:t>
            </a:r>
          </a:p>
          <a:p>
            <a:pPr algn="just"/>
            <a:endParaRPr lang="en-US" sz="2600" smtClean="0"/>
          </a:p>
          <a:p>
            <a:pPr algn="just"/>
            <a:r>
              <a:rPr lang="en-US" sz="2600" smtClean="0"/>
              <a:t>To prevent some common OI that can be life-threatening, PLHIV are sometime prescribed cotrimoxazole</a:t>
            </a:r>
          </a:p>
          <a:p>
            <a:pPr lvl="1" algn="just"/>
            <a:r>
              <a:rPr lang="en-US" sz="2300" smtClean="0"/>
              <a:t>Single daily dose - prevents at least three common life-threatening OI</a:t>
            </a:r>
          </a:p>
          <a:p>
            <a:pPr algn="just"/>
            <a:endParaRPr lang="en-US" sz="2600" smtClean="0"/>
          </a:p>
          <a:p>
            <a:pPr algn="just"/>
            <a:r>
              <a:rPr lang="en-US" sz="2600" smtClean="0"/>
              <a:t>OI prevention - continued until person is put on ART and the CD4 comes back to acceptable levels</a:t>
            </a:r>
          </a:p>
          <a:p>
            <a:endParaRPr lang="en-US" sz="2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183563" cy="105092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>
                <a:latin typeface="Algerian" pitchFamily="82" charset="0"/>
              </a:rPr>
              <a:t>Quiz – True or False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183563" cy="5562600"/>
          </a:xfrm>
        </p:spPr>
        <p:txBody>
          <a:bodyPr/>
          <a:lstStyle/>
          <a:p>
            <a:pPr algn="just">
              <a:buFont typeface="Wingdings 2" pitchFamily="18" charset="2"/>
              <a:buNone/>
            </a:pPr>
            <a:r>
              <a:rPr lang="en-US" smtClean="0"/>
              <a:t>1. HIV can be transmitted by shaking hands</a:t>
            </a:r>
          </a:p>
          <a:p>
            <a:pPr algn="just">
              <a:buFont typeface="Wingdings 2" pitchFamily="18" charset="2"/>
              <a:buNone/>
            </a:pPr>
            <a:endParaRPr lang="en-US" smtClean="0"/>
          </a:p>
          <a:p>
            <a:pPr algn="just">
              <a:buFont typeface="Wingdings 2" pitchFamily="18" charset="2"/>
              <a:buNone/>
            </a:pPr>
            <a:r>
              <a:rPr lang="en-US" smtClean="0"/>
              <a:t>2. There is a cure for AIDS</a:t>
            </a:r>
          </a:p>
          <a:p>
            <a:pPr algn="just">
              <a:buFont typeface="Wingdings 2" pitchFamily="18" charset="2"/>
              <a:buNone/>
            </a:pPr>
            <a:endParaRPr lang="en-US" smtClean="0"/>
          </a:p>
          <a:p>
            <a:pPr algn="just">
              <a:buFont typeface="Wingdings 2" pitchFamily="18" charset="2"/>
              <a:buNone/>
            </a:pPr>
            <a:r>
              <a:rPr lang="en-US" smtClean="0"/>
              <a:t>3. Sexual intercourse with a virgin will cure  </a:t>
            </a:r>
          </a:p>
          <a:p>
            <a:pPr algn="just">
              <a:buFont typeface="Wingdings 2" pitchFamily="18" charset="2"/>
              <a:buNone/>
            </a:pPr>
            <a:r>
              <a:rPr lang="en-US" smtClean="0"/>
              <a:t>    AIDS</a:t>
            </a:r>
          </a:p>
          <a:p>
            <a:pPr algn="just">
              <a:buFont typeface="Wingdings 2" pitchFamily="18" charset="2"/>
              <a:buNone/>
            </a:pPr>
            <a:endParaRPr lang="en-US" smtClean="0"/>
          </a:p>
          <a:p>
            <a:pPr algn="just">
              <a:buFont typeface="Wingdings 2" pitchFamily="18" charset="2"/>
              <a:buNone/>
            </a:pPr>
            <a:r>
              <a:rPr lang="en-US" smtClean="0"/>
              <a:t>4. HIV cannot be transmitted through oral </a:t>
            </a:r>
          </a:p>
          <a:p>
            <a:pPr algn="just">
              <a:buFont typeface="Wingdings 2" pitchFamily="18" charset="2"/>
              <a:buNone/>
            </a:pPr>
            <a:r>
              <a:rPr lang="en-US" smtClean="0"/>
              <a:t>    sex</a:t>
            </a:r>
          </a:p>
          <a:p>
            <a:pPr algn="just">
              <a:buFont typeface="Wingdings 2" pitchFamily="18" charset="2"/>
              <a:buNone/>
            </a:pPr>
            <a:endParaRPr lang="en-US" smtClean="0"/>
          </a:p>
          <a:p>
            <a:pPr algn="just">
              <a:buFont typeface="Wingdings 2" pitchFamily="18" charset="2"/>
              <a:buNone/>
            </a:pPr>
            <a:r>
              <a:rPr lang="en-US" smtClean="0"/>
              <a:t>5. HIV is transmitted by mosquitoes</a:t>
            </a:r>
          </a:p>
          <a:p>
            <a:pPr>
              <a:buFont typeface="Wingdings 2" pitchFamily="18" charset="2"/>
              <a:buNone/>
            </a:pPr>
            <a:endParaRPr lang="en-US" smtClean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183563" cy="105092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>
                <a:latin typeface="Algerian" pitchFamily="82" charset="0"/>
              </a:rPr>
              <a:t>Quiz – Contd.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8763000" cy="5181600"/>
          </a:xfrm>
        </p:spPr>
        <p:txBody>
          <a:bodyPr/>
          <a:lstStyle/>
          <a:p>
            <a:pPr algn="just">
              <a:buFont typeface="Wingdings 2" pitchFamily="18" charset="2"/>
              <a:buNone/>
            </a:pPr>
            <a:r>
              <a:rPr lang="en-US" sz="2600" smtClean="0"/>
              <a:t>6. Showering after intercourse will prevent AIDS</a:t>
            </a:r>
          </a:p>
          <a:p>
            <a:pPr algn="just">
              <a:buFont typeface="Wingdings 2" pitchFamily="18" charset="2"/>
              <a:buNone/>
            </a:pPr>
            <a:endParaRPr lang="en-US" sz="2600" smtClean="0"/>
          </a:p>
          <a:p>
            <a:pPr algn="just">
              <a:buFont typeface="Wingdings 2" pitchFamily="18" charset="2"/>
              <a:buNone/>
            </a:pPr>
            <a:r>
              <a:rPr lang="en-US" sz="2600" smtClean="0"/>
              <a:t>7. An HIV infected mother cannot have children</a:t>
            </a:r>
          </a:p>
          <a:p>
            <a:pPr algn="just">
              <a:buFont typeface="Wingdings 2" pitchFamily="18" charset="2"/>
              <a:buNone/>
            </a:pPr>
            <a:endParaRPr lang="en-US" sz="2600" smtClean="0"/>
          </a:p>
          <a:p>
            <a:pPr algn="just">
              <a:buFont typeface="Wingdings 2" pitchFamily="18" charset="2"/>
              <a:buNone/>
            </a:pPr>
            <a:r>
              <a:rPr lang="en-US" sz="2600" smtClean="0"/>
              <a:t>8. Sexual intercourse with an animal will cure  </a:t>
            </a:r>
          </a:p>
          <a:p>
            <a:pPr algn="just">
              <a:buFont typeface="Wingdings 2" pitchFamily="18" charset="2"/>
              <a:buNone/>
            </a:pPr>
            <a:r>
              <a:rPr lang="en-US" sz="2600" smtClean="0"/>
              <a:t>    AIDS</a:t>
            </a:r>
          </a:p>
          <a:p>
            <a:pPr algn="just">
              <a:buFont typeface="Wingdings 2" pitchFamily="18" charset="2"/>
              <a:buNone/>
            </a:pPr>
            <a:endParaRPr lang="en-US" sz="2600" smtClean="0"/>
          </a:p>
          <a:p>
            <a:pPr algn="just">
              <a:buFont typeface="Wingdings 2" pitchFamily="18" charset="2"/>
              <a:buNone/>
            </a:pPr>
            <a:r>
              <a:rPr lang="en-US" sz="2600" smtClean="0"/>
              <a:t>9. HIV can only infect men who have sex with men</a:t>
            </a:r>
          </a:p>
          <a:p>
            <a:pPr algn="just">
              <a:buFont typeface="Wingdings 2" pitchFamily="18" charset="2"/>
              <a:buNone/>
            </a:pPr>
            <a:endParaRPr lang="en-US" sz="2600" smtClean="0"/>
          </a:p>
          <a:p>
            <a:pPr algn="just">
              <a:buFont typeface="Wingdings 2" pitchFamily="18" charset="2"/>
              <a:buNone/>
            </a:pPr>
            <a:r>
              <a:rPr lang="en-US" sz="2600" smtClean="0"/>
              <a:t>10. HIV survives for only a short time outside the </a:t>
            </a:r>
          </a:p>
          <a:p>
            <a:pPr algn="just">
              <a:buFont typeface="Wingdings 2" pitchFamily="18" charset="2"/>
              <a:buNone/>
            </a:pPr>
            <a:r>
              <a:rPr lang="en-US" sz="2600" smtClean="0"/>
              <a:t>      body</a:t>
            </a:r>
          </a:p>
          <a:p>
            <a:pPr>
              <a:buFont typeface="Wingdings 2" pitchFamily="18" charset="2"/>
              <a:buNone/>
            </a:pPr>
            <a:endParaRPr lang="en-US" sz="2600" smtClean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425" y="1752600"/>
            <a:ext cx="8183563" cy="10509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              THANK YOU!</a:t>
            </a:r>
            <a:endParaRPr lang="en-US" dirty="0"/>
          </a:p>
        </p:txBody>
      </p:sp>
      <p:pic>
        <p:nvPicPr>
          <p:cNvPr id="33795" name="Picture 5" descr="Naco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81400" y="3048000"/>
            <a:ext cx="193992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81000"/>
            <a:ext cx="8183563" cy="10509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dirty="0">
                <a:solidFill>
                  <a:schemeClr val="accent1">
                    <a:tint val="88000"/>
                    <a:satMod val="150000"/>
                  </a:schemeClr>
                </a:solidFill>
                <a:latin typeface="Algerian" pitchFamily="82" charset="0"/>
              </a:rPr>
              <a:t>WHAT </a:t>
            </a:r>
            <a:r>
              <a:rPr lang="en-US" sz="4000" dirty="0" smtClean="0">
                <a:solidFill>
                  <a:schemeClr val="accent1">
                    <a:tint val="88000"/>
                    <a:satMod val="150000"/>
                  </a:schemeClr>
                </a:solidFill>
                <a:latin typeface="Algerian" pitchFamily="82" charset="0"/>
              </a:rPr>
              <a:t>is HIV</a:t>
            </a:r>
            <a:endParaRPr lang="en-US" sz="4000" dirty="0">
              <a:solidFill>
                <a:schemeClr val="accent1">
                  <a:tint val="88000"/>
                  <a:satMod val="150000"/>
                </a:schemeClr>
              </a:solidFill>
              <a:latin typeface="Algerian" pitchFamily="82" charset="0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267200"/>
          </a:xfrm>
        </p:spPr>
        <p:txBody>
          <a:bodyPr/>
          <a:lstStyle/>
          <a:p>
            <a:pPr algn="just" eaLnBrk="1" hangingPunct="1"/>
            <a:r>
              <a:rPr lang="en-US" smtClean="0"/>
              <a:t>H: Human (It is only found in humans)</a:t>
            </a:r>
          </a:p>
          <a:p>
            <a:pPr algn="just" eaLnBrk="1" hangingPunct="1"/>
            <a:endParaRPr lang="en-US" smtClean="0"/>
          </a:p>
          <a:p>
            <a:pPr algn="just" eaLnBrk="1" hangingPunct="1"/>
            <a:r>
              <a:rPr lang="en-US" smtClean="0"/>
              <a:t>I:Immunodeficiency(Destroys the immune or defence system)</a:t>
            </a:r>
          </a:p>
          <a:p>
            <a:pPr algn="just" eaLnBrk="1" hangingPunct="1"/>
            <a:endParaRPr lang="en-US" smtClean="0"/>
          </a:p>
          <a:p>
            <a:pPr algn="just" eaLnBrk="1" hangingPunct="1"/>
            <a:r>
              <a:rPr lang="en-US" smtClean="0"/>
              <a:t>V: Virus (A type of germ)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609600"/>
            <a:ext cx="7648575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4929188"/>
            <a:ext cx="8183562" cy="67627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HIV Transmission 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183563" cy="9144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chemeClr val="accent1">
                    <a:tint val="88000"/>
                    <a:satMod val="150000"/>
                  </a:schemeClr>
                </a:solidFill>
                <a:latin typeface="Algerian" pitchFamily="82" charset="0"/>
              </a:rPr>
              <a:t>Routes of spread of </a:t>
            </a:r>
            <a:r>
              <a:rPr lang="en-US" dirty="0" err="1">
                <a:solidFill>
                  <a:schemeClr val="accent1">
                    <a:tint val="88000"/>
                    <a:satMod val="150000"/>
                  </a:schemeClr>
                </a:solidFill>
                <a:latin typeface="Algerian" pitchFamily="82" charset="0"/>
              </a:rPr>
              <a:t>hiv</a:t>
            </a:r>
            <a:endParaRPr lang="en-US" dirty="0">
              <a:solidFill>
                <a:schemeClr val="accent1">
                  <a:tint val="88000"/>
                  <a:satMod val="150000"/>
                </a:schemeClr>
              </a:solidFill>
              <a:latin typeface="Algerian" pitchFamily="82" charset="0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24000"/>
            <a:ext cx="8382000" cy="4876800"/>
          </a:xfrm>
        </p:spPr>
        <p:txBody>
          <a:bodyPr>
            <a:normAutofit fontScale="92500"/>
          </a:bodyPr>
          <a:lstStyle/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/>
              <a:t>Unprotected sexual </a:t>
            </a:r>
            <a:r>
              <a:rPr lang="en-US" dirty="0" smtClean="0"/>
              <a:t>contact–vaginal/anal/oral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en-US" dirty="0"/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/>
              <a:t>Transfusion of untested blood or </a:t>
            </a:r>
            <a:r>
              <a:rPr lang="en-US" dirty="0" smtClean="0"/>
              <a:t>products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en-US" dirty="0"/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Skin piercing instruments - unsterilized sharps - needle, syringe, blades, dental/surgical instruments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en-US" dirty="0"/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/>
              <a:t>HIV infected </a:t>
            </a:r>
            <a:r>
              <a:rPr lang="en-US" dirty="0" smtClean="0"/>
              <a:t>parent </a:t>
            </a:r>
            <a:r>
              <a:rPr lang="en-US" dirty="0"/>
              <a:t>to child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en-US" dirty="0" smtClean="0"/>
          </a:p>
          <a:p>
            <a:pPr marL="265176" indent="-265176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dirty="0" smtClean="0"/>
              <a:t>HIV </a:t>
            </a:r>
            <a:r>
              <a:rPr lang="en-US" dirty="0"/>
              <a:t>DOES NOT SPREAD BY ANY OTHER </a:t>
            </a:r>
            <a:r>
              <a:rPr lang="en-US" dirty="0" smtClean="0"/>
              <a:t>ROUTE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183563" cy="10509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800" dirty="0">
                <a:solidFill>
                  <a:schemeClr val="accent1">
                    <a:tint val="88000"/>
                    <a:satMod val="150000"/>
                  </a:schemeClr>
                </a:solidFill>
                <a:latin typeface="Algerian" pitchFamily="82" charset="0"/>
              </a:rPr>
              <a:t>which FLUIDS CAN TRANSMIT HIV?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183563" cy="4187825"/>
          </a:xfrm>
        </p:spPr>
        <p:txBody>
          <a:bodyPr/>
          <a:lstStyle/>
          <a:p>
            <a:pPr eaLnBrk="1" hangingPunct="1"/>
            <a:r>
              <a:rPr lang="en-US" smtClean="0"/>
              <a:t>Infected blood</a:t>
            </a:r>
          </a:p>
          <a:p>
            <a:pPr eaLnBrk="1" hangingPunct="1"/>
            <a:r>
              <a:rPr lang="en-US" smtClean="0"/>
              <a:t>Infected semen</a:t>
            </a:r>
          </a:p>
          <a:p>
            <a:pPr eaLnBrk="1" hangingPunct="1"/>
            <a:r>
              <a:rPr lang="en-US" smtClean="0"/>
              <a:t>Infected vaginal secretions</a:t>
            </a:r>
          </a:p>
          <a:p>
            <a:pPr eaLnBrk="1" hangingPunct="1"/>
            <a:r>
              <a:rPr lang="en-US" smtClean="0"/>
              <a:t>Infected breast milk</a:t>
            </a:r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  <a:p>
            <a:pPr eaLnBrk="1" hangingPunct="1">
              <a:buFont typeface="Wingdings" pitchFamily="2" charset="2"/>
              <a:buNone/>
            </a:pPr>
            <a:r>
              <a:rPr lang="en-US" smtClean="0"/>
              <a:t>  Saliva, sweat , urine, faeces and vomitus does not spread HIV, unless mixed with blood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183563" cy="10509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800" dirty="0">
                <a:solidFill>
                  <a:schemeClr val="accent1">
                    <a:tint val="88000"/>
                    <a:satMod val="150000"/>
                  </a:schemeClr>
                </a:solidFill>
                <a:latin typeface="Algerian" pitchFamily="82" charset="0"/>
              </a:rPr>
              <a:t>HOW DO WE KNOW IF ONE IS HIV +</a:t>
            </a:r>
            <a:r>
              <a:rPr lang="en-US" sz="3800" dirty="0" err="1">
                <a:solidFill>
                  <a:schemeClr val="accent1">
                    <a:tint val="88000"/>
                    <a:satMod val="150000"/>
                  </a:schemeClr>
                </a:solidFill>
                <a:latin typeface="Algerian" pitchFamily="82" charset="0"/>
              </a:rPr>
              <a:t>ve</a:t>
            </a:r>
            <a:endParaRPr lang="en-US" sz="3800" dirty="0">
              <a:solidFill>
                <a:schemeClr val="accent1">
                  <a:tint val="88000"/>
                  <a:satMod val="150000"/>
                </a:schemeClr>
              </a:solidFill>
              <a:latin typeface="Algerian" pitchFamily="82" charset="0"/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43000"/>
            <a:ext cx="8229600" cy="5715000"/>
          </a:xfrm>
        </p:spPr>
        <p:txBody>
          <a:bodyPr/>
          <a:lstStyle/>
          <a:p>
            <a:pPr eaLnBrk="1" hangingPunct="1">
              <a:lnSpc>
                <a:spcPts val="2875"/>
              </a:lnSpc>
            </a:pPr>
            <a:endParaRPr lang="en-US" sz="2400" smtClean="0"/>
          </a:p>
          <a:p>
            <a:pPr eaLnBrk="1" hangingPunct="1">
              <a:lnSpc>
                <a:spcPts val="2875"/>
              </a:lnSpc>
            </a:pPr>
            <a:r>
              <a:rPr lang="en-US" sz="2400" smtClean="0"/>
              <a:t>HIV test is done on a single sample of blood</a:t>
            </a:r>
          </a:p>
          <a:p>
            <a:pPr eaLnBrk="1" hangingPunct="1">
              <a:lnSpc>
                <a:spcPts val="2875"/>
              </a:lnSpc>
            </a:pPr>
            <a:r>
              <a:rPr lang="en-US" sz="2400" smtClean="0"/>
              <a:t>Before declaring a person HIV +ve, the sample is tested 3 times using Rapid tests</a:t>
            </a:r>
          </a:p>
          <a:p>
            <a:pPr eaLnBrk="1" hangingPunct="1"/>
            <a:r>
              <a:rPr lang="en-US" sz="2400" smtClean="0"/>
              <a:t>HIV test is +ve after the window period</a:t>
            </a:r>
          </a:p>
          <a:p>
            <a:pPr eaLnBrk="1" hangingPunct="1"/>
            <a:endParaRPr lang="en-US" sz="2400" smtClean="0"/>
          </a:p>
          <a:p>
            <a:pPr eaLnBrk="1" hangingPunct="1">
              <a:buFont typeface="Wingdings 2" pitchFamily="18" charset="2"/>
              <a:buNone/>
            </a:pPr>
            <a:r>
              <a:rPr lang="en-US" sz="2400" u="sng" smtClean="0"/>
              <a:t>During this time:</a:t>
            </a:r>
          </a:p>
          <a:p>
            <a:pPr eaLnBrk="1" hangingPunct="1"/>
            <a:r>
              <a:rPr lang="en-US" sz="2400" smtClean="0"/>
              <a:t>Client should be counselled before and after the test</a:t>
            </a:r>
          </a:p>
          <a:p>
            <a:pPr eaLnBrk="1" hangingPunct="1"/>
            <a:r>
              <a:rPr lang="en-US" sz="2400" smtClean="0"/>
              <a:t>The test results should be maintained confidential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2400" smtClean="0"/>
              <a:t>	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2400" smtClean="0"/>
              <a:t>Testing is available at ICTCs (Integrated 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2400" smtClean="0"/>
              <a:t>Counselling and Testing Centres) 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endParaRPr lang="en-US" sz="240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183563" cy="13716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3400" dirty="0" smtClean="0">
                <a:latin typeface="Algerian" pitchFamily="82" charset="0"/>
              </a:rPr>
              <a:t>Can a person have an HIV infection, even though the test is negative?</a:t>
            </a:r>
            <a:endParaRPr lang="en-US" sz="3400" dirty="0">
              <a:latin typeface="Algerian" pitchFamily="82" charset="0"/>
            </a:endParaRP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183563" cy="4111625"/>
          </a:xfrm>
        </p:spPr>
        <p:txBody>
          <a:bodyPr/>
          <a:lstStyle/>
          <a:p>
            <a:r>
              <a:rPr lang="en-US" sz="2600" smtClean="0"/>
              <a:t>YES! HIV test detects anti-bodies</a:t>
            </a:r>
          </a:p>
          <a:p>
            <a:endParaRPr lang="en-US" sz="2600" smtClean="0"/>
          </a:p>
          <a:p>
            <a:r>
              <a:rPr lang="en-US" sz="2600" smtClean="0"/>
              <a:t>If a person does the test early after getting infected, she/he will not have enough of antibodies to be detected. This is called window period</a:t>
            </a:r>
          </a:p>
          <a:p>
            <a:endParaRPr lang="en-US" sz="2600" smtClean="0"/>
          </a:p>
          <a:p>
            <a:r>
              <a:rPr lang="en-US" sz="2600" smtClean="0"/>
              <a:t>During window period the person maybe HIV infected 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353</TotalTime>
  <Words>1116</Words>
  <Application>Microsoft Office PowerPoint</Application>
  <PresentationFormat>On-screen Show (4:3)</PresentationFormat>
  <Paragraphs>206</Paragraphs>
  <Slides>28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4" baseType="lpstr">
      <vt:lpstr>Algerian</vt:lpstr>
      <vt:lpstr>Arial</vt:lpstr>
      <vt:lpstr>Verdana</vt:lpstr>
      <vt:lpstr>Wingdings 2</vt:lpstr>
      <vt:lpstr>Wingdings</vt:lpstr>
      <vt:lpstr>Aspect</vt:lpstr>
      <vt:lpstr>     BASICS OF HIV/AIDS</vt:lpstr>
      <vt:lpstr>HISTORY OF HIV/AIDS</vt:lpstr>
      <vt:lpstr>WHAT is HIV</vt:lpstr>
      <vt:lpstr>Slide 4</vt:lpstr>
      <vt:lpstr>HIV Transmission </vt:lpstr>
      <vt:lpstr>Routes of spread of hiv</vt:lpstr>
      <vt:lpstr>which FLUIDS CAN TRANSMIT HIV?</vt:lpstr>
      <vt:lpstr>HOW DO WE KNOW IF ONE IS HIV +ve</vt:lpstr>
      <vt:lpstr>Can a person have an HIV infection, even though the test is negative?</vt:lpstr>
      <vt:lpstr>Contd. </vt:lpstr>
      <vt:lpstr>AIDS</vt:lpstr>
      <vt:lpstr>Progression of HIV  infection to AIDS </vt:lpstr>
      <vt:lpstr>AIDS</vt:lpstr>
      <vt:lpstr>SIGNS AND SYMPTOMS OF AIDS</vt:lpstr>
      <vt:lpstr>Group Work </vt:lpstr>
      <vt:lpstr>Prevention of HIV </vt:lpstr>
      <vt:lpstr>How can we prevent hiv?</vt:lpstr>
      <vt:lpstr>Prevention of Sexual Transmission </vt:lpstr>
      <vt:lpstr>Prevention of blood borne transmission of hiv</vt:lpstr>
      <vt:lpstr>Prevention of Parent to child transmission of hiv</vt:lpstr>
      <vt:lpstr>TREATMENT OF AIDS</vt:lpstr>
      <vt:lpstr>When should a person with HIV be referred for treatment? </vt:lpstr>
      <vt:lpstr>Anti-Retroviral Therapy </vt:lpstr>
      <vt:lpstr>Can HIV infection or AIDS be cured? </vt:lpstr>
      <vt:lpstr>What are opportunistic infections? </vt:lpstr>
      <vt:lpstr>Quiz – True or False </vt:lpstr>
      <vt:lpstr>Quiz – Contd. </vt:lpstr>
      <vt:lpstr>              THANK YOU!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BASICS OF  HIV AND AIDS</dc:title>
  <dc:creator>Gary Deepak</dc:creator>
  <cp:lastModifiedBy>User</cp:lastModifiedBy>
  <cp:revision>71</cp:revision>
  <dcterms:created xsi:type="dcterms:W3CDTF">2009-07-21T13:41:19Z</dcterms:created>
  <dcterms:modified xsi:type="dcterms:W3CDTF">2010-01-06T11:47:14Z</dcterms:modified>
</cp:coreProperties>
</file>